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8" r:id="rId15"/>
    <p:sldId id="284" r:id="rId16"/>
    <p:sldId id="269" r:id="rId17"/>
    <p:sldId id="270" r:id="rId18"/>
    <p:sldId id="285" r:id="rId19"/>
    <p:sldId id="286"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12192000"/>
  <p:embeddedFontLst>
    <p:embeddedFont>
      <p:font typeface="MiSans" panose="020B0604020202020204" charset="-122"/>
      <p:regular r:id="rId33"/>
    </p:embeddedFont>
    <p:embeddedFont>
      <p:font typeface="阿里妈妈刀隶体" panose="020B0604020202020204" charset="-122"/>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67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E38-1724-19BE-2BEE-8AF91A3D8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6E163-050F-0EFA-BB1C-9325DB9E7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021F5-5B15-58B6-4A99-3ED5A59190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A5B960-B871-8E1B-78C8-2831137DFBD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87413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C569-D93A-338C-25CA-75DD3CD17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AA18F-F98E-16D8-74FF-D82B89C86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22E5E-2505-3BD6-43F9-376EF33C0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D77890-E12A-C10A-1714-D15DBFDF536E}"/>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23688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3A30D-AF9B-F5D9-B2B1-A91105CB8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28F61B-A8FE-A5D6-3C45-C4ADC79D0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8AB5A-9AE4-C530-6FF5-612DDD2554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B8C049-3E9B-76AE-276D-E624216B104D}"/>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8546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8741A-1415-3490-D0D7-708BB8F05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8D0BD-03F8-168F-CAE5-93EE5F639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A609B-2E76-7562-ED9D-2E163B2760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0C5DED-57FB-AFFD-4EA6-E2DE35821A20}"/>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06320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2-d2nfa3h8bjvh7rlj0gjg.png"/>
          <p:cNvPicPr>
            <a:picLocks noChangeAspect="1"/>
          </p:cNvPicPr>
          <p:nvPr/>
        </p:nvPicPr>
        <p:blipFill>
          <a:blip r:embed="rId4"/>
          <a:srcRect t="3" b="3"/>
          <a:stretch/>
        </p:blipFill>
        <p:spPr>
          <a:xfrm>
            <a:off x="0" y="0"/>
            <a:ext cx="12214225" cy="6858635"/>
          </a:xfrm>
          <a:prstGeom prst="rect">
            <a:avLst/>
          </a:prstGeom>
        </p:spPr>
      </p:pic>
      <p:sp>
        <p:nvSpPr>
          <p:cNvPr id="4" name="Text 0"/>
          <p:cNvSpPr/>
          <p:nvPr/>
        </p:nvSpPr>
        <p:spPr>
          <a:xfrm>
            <a:off x="3534219" y="2539866"/>
            <a:ext cx="7943215" cy="2115820"/>
          </a:xfrm>
          <a:prstGeom prst="rect">
            <a:avLst/>
          </a:prstGeom>
          <a:noFill/>
          <a:ln/>
        </p:spPr>
        <p:txBody>
          <a:bodyPr wrap="square" lIns="91440" tIns="45720" rIns="91440" bIns="45720" rtlCol="0" anchor="t"/>
          <a:lstStyle/>
          <a:p>
            <a:pPr algn="r">
              <a:lnSpc>
                <a:spcPct val="110000"/>
              </a:lnSpc>
            </a:pPr>
            <a:r>
              <a:rPr lang="en-US" sz="6000" b="1" dirty="0">
                <a:solidFill>
                  <a:srgbClr val="000000"/>
                </a:solidFill>
                <a:latin typeface="MiSans" pitchFamily="34" charset="0"/>
                <a:ea typeface="MiSans" pitchFamily="34" charset="-122"/>
                <a:cs typeface="MiSans" pitchFamily="34" charset="-120"/>
              </a:rPr>
              <a:t>Sentinel: Intelligent Cyber Threat Defender</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2094969"/>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5" name="Text 1"/>
          <p:cNvSpPr/>
          <p:nvPr/>
        </p:nvSpPr>
        <p:spPr>
          <a:xfrm>
            <a:off x="649605" y="3589521"/>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Data Flow</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12700"/>
            <a:ext cx="12192000" cy="6858000"/>
          </a:xfrm>
          <a:prstGeom prst="rect">
            <a:avLst/>
          </a:prstGeom>
        </p:spPr>
      </p:pic>
      <p:sp>
        <p:nvSpPr>
          <p:cNvPr id="3" name="Text 0"/>
          <p:cNvSpPr/>
          <p:nvPr/>
        </p:nvSpPr>
        <p:spPr>
          <a:xfrm>
            <a:off x="417195" y="628047"/>
            <a:ext cx="10196830" cy="570516"/>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Data Ingestion &amp; Processing Pipeline</a:t>
            </a:r>
            <a:endParaRPr lang="en-US" sz="1600" dirty="0"/>
          </a:p>
        </p:txBody>
      </p:sp>
      <p:sp>
        <p:nvSpPr>
          <p:cNvPr id="4" name="Shape 1"/>
          <p:cNvSpPr/>
          <p:nvPr/>
        </p:nvSpPr>
        <p:spPr>
          <a:xfrm>
            <a:off x="213360" y="1508125"/>
            <a:ext cx="11765280" cy="4257040"/>
          </a:xfrm>
          <a:prstGeom prst="roundRect">
            <a:avLst>
              <a:gd name="adj" fmla="val 8569"/>
            </a:avLst>
          </a:prstGeom>
          <a:solidFill>
            <a:srgbClr val="FFFFFF"/>
          </a:solidFill>
          <a:ln w="19050">
            <a:gradFill flip="none" rotWithShape="1">
              <a:gsLst>
                <a:gs pos="0">
                  <a:srgbClr val="E6E6FD"/>
                </a:gs>
                <a:gs pos="38000">
                  <a:srgbClr val="77B437">
                    <a:alpha val="0"/>
                  </a:srgbClr>
                </a:gs>
                <a:gs pos="66000">
                  <a:srgbClr val="80BD3F">
                    <a:alpha val="0"/>
                  </a:srgbClr>
                </a:gs>
                <a:gs pos="100000">
                  <a:srgbClr val="E6E6FD"/>
                </a:gs>
              </a:gsLst>
              <a:lin ang="0" scaled="1"/>
            </a:gradFill>
            <a:prstDash val="solid"/>
          </a:ln>
        </p:spPr>
      </p:sp>
      <p:sp>
        <p:nvSpPr>
          <p:cNvPr id="5" name="Text 2"/>
          <p:cNvSpPr/>
          <p:nvPr/>
        </p:nvSpPr>
        <p:spPr>
          <a:xfrm>
            <a:off x="213360" y="1508125"/>
            <a:ext cx="11765280" cy="425704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4675505" y="2216150"/>
            <a:ext cx="2840990" cy="2840990"/>
          </a:xfrm>
          <a:prstGeom prst="ellipse">
            <a:avLst/>
          </a:prstGeom>
          <a:solidFill>
            <a:srgbClr val="E1ADFD">
              <a:alpha val="12941"/>
            </a:srgbClr>
          </a:solidFill>
          <a:ln/>
        </p:spPr>
      </p:sp>
      <p:sp>
        <p:nvSpPr>
          <p:cNvPr id="7" name="Text 4"/>
          <p:cNvSpPr/>
          <p:nvPr/>
        </p:nvSpPr>
        <p:spPr>
          <a:xfrm>
            <a:off x="4675505" y="2216150"/>
            <a:ext cx="2840990" cy="28409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3959860" y="1500505"/>
            <a:ext cx="4272280" cy="4272280"/>
          </a:xfrm>
          <a:prstGeom prst="ellipse">
            <a:avLst/>
          </a:prstGeom>
          <a:solidFill>
            <a:srgbClr val="E6E6FD">
              <a:alpha val="12941"/>
            </a:srgbClr>
          </a:solidFill>
          <a:ln/>
        </p:spPr>
      </p:sp>
      <p:sp>
        <p:nvSpPr>
          <p:cNvPr id="9" name="Text 6"/>
          <p:cNvSpPr/>
          <p:nvPr/>
        </p:nvSpPr>
        <p:spPr>
          <a:xfrm>
            <a:off x="3959860" y="1500505"/>
            <a:ext cx="4272280" cy="42722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4408805" y="1949450"/>
            <a:ext cx="3374390" cy="3374390"/>
          </a:xfrm>
          <a:prstGeom prst="ellipse">
            <a:avLst/>
          </a:prstGeom>
          <a:solidFill>
            <a:srgbClr val="000000">
              <a:alpha val="0"/>
            </a:srgbClr>
          </a:solidFill>
          <a:ln w="12700">
            <a:solidFill>
              <a:srgbClr val="E1ADFD"/>
            </a:solidFill>
            <a:prstDash val="dash"/>
          </a:ln>
        </p:spPr>
      </p:sp>
      <p:sp>
        <p:nvSpPr>
          <p:cNvPr id="11" name="Text 8"/>
          <p:cNvSpPr/>
          <p:nvPr/>
        </p:nvSpPr>
        <p:spPr>
          <a:xfrm>
            <a:off x="4408805" y="1949450"/>
            <a:ext cx="3374390" cy="33743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5010785" y="2551430"/>
            <a:ext cx="2171065" cy="2171065"/>
          </a:xfrm>
          <a:prstGeom prst="ellipse">
            <a:avLst/>
          </a:prstGeom>
          <a:solidFill>
            <a:srgbClr val="E1ADFD"/>
          </a:solidFill>
          <a:ln/>
        </p:spPr>
      </p:sp>
      <p:sp>
        <p:nvSpPr>
          <p:cNvPr id="13" name="Text 10"/>
          <p:cNvSpPr/>
          <p:nvPr/>
        </p:nvSpPr>
        <p:spPr>
          <a:xfrm>
            <a:off x="5010785" y="2551430"/>
            <a:ext cx="2171065" cy="217106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8-27-20:07:40-d2nfa318bjvh7rlj0gg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610" y="3046730"/>
            <a:ext cx="1189990" cy="1189990"/>
          </a:xfrm>
          <a:prstGeom prst="rect">
            <a:avLst/>
          </a:prstGeom>
        </p:spPr>
      </p:pic>
      <p:sp>
        <p:nvSpPr>
          <p:cNvPr id="15" name="Text 11"/>
          <p:cNvSpPr/>
          <p:nvPr/>
        </p:nvSpPr>
        <p:spPr>
          <a:xfrm>
            <a:off x="560705" y="2216150"/>
            <a:ext cx="3136900" cy="602806"/>
          </a:xfrm>
          <a:prstGeom prst="rect">
            <a:avLst/>
          </a:prstGeom>
          <a:noFill/>
          <a:ln/>
        </p:spPr>
        <p:txBody>
          <a:bodyPr wrap="square" lIns="91440" tIns="45720" rIns="91440" bIns="45720" rtlCol="0" anchor="t"/>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Simulated Streaming</a:t>
            </a:r>
            <a:endParaRPr lang="en-US" sz="1600" dirty="0"/>
          </a:p>
        </p:txBody>
      </p:sp>
      <p:sp>
        <p:nvSpPr>
          <p:cNvPr id="16" name="Text 12"/>
          <p:cNvSpPr/>
          <p:nvPr/>
        </p:nvSpPr>
        <p:spPr>
          <a:xfrm>
            <a:off x="560705" y="2835275"/>
            <a:ext cx="3116580" cy="158511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Simulated streaming using Python and Kafka-style events ensures a steady flow of data into the system for continuous monitoring.</a:t>
            </a:r>
            <a:endParaRPr lang="en-US" sz="1600" dirty="0"/>
          </a:p>
        </p:txBody>
      </p:sp>
      <p:sp>
        <p:nvSpPr>
          <p:cNvPr id="17" name="Text 13"/>
          <p:cNvSpPr/>
          <p:nvPr/>
        </p:nvSpPr>
        <p:spPr>
          <a:xfrm>
            <a:off x="8460105" y="2216150"/>
            <a:ext cx="3117850" cy="626507"/>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Spark Data Processing</a:t>
            </a:r>
            <a:endParaRPr lang="en-US" sz="1600" dirty="0"/>
          </a:p>
        </p:txBody>
      </p:sp>
      <p:sp>
        <p:nvSpPr>
          <p:cNvPr id="18" name="Text 14"/>
          <p:cNvSpPr/>
          <p:nvPr/>
        </p:nvSpPr>
        <p:spPr>
          <a:xfrm>
            <a:off x="8460105" y="2835275"/>
            <a:ext cx="3116580" cy="158511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Spark cleans, normalizes, and transforms the data, maintaining module independence for efficient </a:t>
            </a:r>
            <a:endParaRPr lang="en-US" sz="1600" dirty="0"/>
          </a:p>
          <a:p>
            <a:pPr>
              <a:lnSpc>
                <a:spcPct val="130000"/>
              </a:lnSpc>
            </a:pPr>
            <a:r>
              <a:rPr lang="en-US" sz="1600" dirty="0">
                <a:solidFill>
                  <a:srgbClr val="000000"/>
                </a:solidFill>
                <a:latin typeface="MiSans" pitchFamily="34" charset="0"/>
                <a:ea typeface="MiSans" pitchFamily="34" charset="-122"/>
                <a:cs typeface="MiSans" pitchFamily="34" charset="-120"/>
              </a:rPr>
              <a:t>and scalable processing.</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FB5A6F-8E81-8DBE-82D8-C1A8BD79A0C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4BE3167-B065-1834-DE70-BE3623F23939}"/>
              </a:ext>
            </a:extLst>
          </p:cNvPr>
          <p:cNvSpPr/>
          <p:nvPr/>
        </p:nvSpPr>
        <p:spPr>
          <a:xfrm>
            <a:off x="604203" y="615736"/>
            <a:ext cx="10104755" cy="650208"/>
          </a:xfrm>
          <a:prstGeom prst="rect">
            <a:avLst/>
          </a:prstGeom>
          <a:noFill/>
          <a:ln/>
        </p:spPr>
        <p:txBody>
          <a:bodyPr wrap="square" lIns="91440" tIns="45720" rIns="91440" bIns="45720" rtlCol="0" anchor="t"/>
          <a:lstStyle/>
          <a:p>
            <a:pPr>
              <a:lnSpc>
                <a:spcPct val="100000"/>
              </a:lnSpc>
            </a:pPr>
            <a:r>
              <a:rPr lang="en-IN" sz="3200" b="1" dirty="0">
                <a:latin typeface="MiSans" panose="020B0604020202020204" charset="-122"/>
                <a:ea typeface="MiSans" panose="020B0604020202020204" charset="-122"/>
                <a:cs typeface="MiSans" panose="020B0604020202020204" charset="-122"/>
              </a:rPr>
              <a:t>Intelligence Layer: ML, RL &amp; LLM Engine</a:t>
            </a:r>
            <a:endParaRPr lang="en-US" sz="3200" b="1" dirty="0">
              <a:latin typeface="MiSans" panose="020B0604020202020204" charset="-122"/>
              <a:ea typeface="MiSans" panose="020B0604020202020204" charset="-122"/>
              <a:cs typeface="MiSans" panose="020B0604020202020204" charset="-122"/>
            </a:endParaRPr>
          </a:p>
        </p:txBody>
      </p:sp>
      <p:sp>
        <p:nvSpPr>
          <p:cNvPr id="5" name="Text 2">
            <a:extLst>
              <a:ext uri="{FF2B5EF4-FFF2-40B4-BE49-F238E27FC236}">
                <a16:creationId xmlns:a16="http://schemas.microsoft.com/office/drawing/2014/main" id="{93888BFB-7099-FECD-0DCB-B101D22FA1EB}"/>
              </a:ext>
            </a:extLst>
          </p:cNvPr>
          <p:cNvSpPr/>
          <p:nvPr/>
        </p:nvSpPr>
        <p:spPr>
          <a:xfrm>
            <a:off x="5813425" y="211074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49FAB0E7-A11B-8C95-EC26-1CBD1D79A9AC}"/>
              </a:ext>
            </a:extLst>
          </p:cNvPr>
          <p:cNvSpPr/>
          <p:nvPr/>
        </p:nvSpPr>
        <p:spPr>
          <a:xfrm>
            <a:off x="5921375" y="224155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a:extLst>
              <a:ext uri="{FF2B5EF4-FFF2-40B4-BE49-F238E27FC236}">
                <a16:creationId xmlns:a16="http://schemas.microsoft.com/office/drawing/2014/main" id="{2B3ED0D5-66A0-243F-0264-54416B16BD74}"/>
              </a:ext>
            </a:extLst>
          </p:cNvPr>
          <p:cNvSpPr/>
          <p:nvPr/>
        </p:nvSpPr>
        <p:spPr>
          <a:xfrm>
            <a:off x="915670" y="168211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a:extLst>
              <a:ext uri="{FF2B5EF4-FFF2-40B4-BE49-F238E27FC236}">
                <a16:creationId xmlns:a16="http://schemas.microsoft.com/office/drawing/2014/main" id="{21ACA8F5-26AB-A89C-4290-9E5F8E028FDD}"/>
              </a:ext>
            </a:extLst>
          </p:cNvPr>
          <p:cNvSpPr/>
          <p:nvPr/>
        </p:nvSpPr>
        <p:spPr>
          <a:xfrm>
            <a:off x="819785" y="155638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a:extLst>
              <a:ext uri="{FF2B5EF4-FFF2-40B4-BE49-F238E27FC236}">
                <a16:creationId xmlns:a16="http://schemas.microsoft.com/office/drawing/2014/main" id="{984A5A2D-8910-DA7F-4DB4-902CAE0CA8B5}"/>
              </a:ext>
            </a:extLst>
          </p:cNvPr>
          <p:cNvSpPr/>
          <p:nvPr/>
        </p:nvSpPr>
        <p:spPr>
          <a:xfrm>
            <a:off x="-3810" y="5335270"/>
            <a:ext cx="12206605" cy="1522730"/>
          </a:xfrm>
          <a:prstGeom prst="roundRect">
            <a:avLst>
              <a:gd name="adj" fmla="val 0"/>
            </a:avLst>
          </a:prstGeom>
          <a:solidFill>
            <a:srgbClr val="E6E6FD"/>
          </a:solidFill>
          <a:ln/>
        </p:spPr>
      </p:sp>
      <p:sp>
        <p:nvSpPr>
          <p:cNvPr id="13" name="Text 10">
            <a:extLst>
              <a:ext uri="{FF2B5EF4-FFF2-40B4-BE49-F238E27FC236}">
                <a16:creationId xmlns:a16="http://schemas.microsoft.com/office/drawing/2014/main" id="{EAE1E5F9-6A5F-4224-0BFD-D5A4BFB2C4A7}"/>
              </a:ext>
            </a:extLst>
          </p:cNvPr>
          <p:cNvSpPr/>
          <p:nvPr/>
        </p:nvSpPr>
        <p:spPr>
          <a:xfrm>
            <a:off x="-3810" y="5335270"/>
            <a:ext cx="12206605" cy="152273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9BEF70FF-A388-7AAC-E809-B23B0603AB5A}"/>
              </a:ext>
            </a:extLst>
          </p:cNvPr>
          <p:cNvSpPr/>
          <p:nvPr/>
        </p:nvSpPr>
        <p:spPr>
          <a:xfrm>
            <a:off x="4199255" y="1338990"/>
            <a:ext cx="1457325" cy="504006"/>
          </a:xfrm>
          <a:prstGeom prst="rect">
            <a:avLst/>
          </a:prstGeom>
          <a:noFill/>
          <a:ln/>
        </p:spPr>
        <p:txBody>
          <a:bodyPr wrap="square" lIns="45720" tIns="91440" rIns="91440" bIns="45720" rtlCol="0" anchor="ctr"/>
          <a:lstStyle/>
          <a:p>
            <a:pPr algn="ctr">
              <a:lnSpc>
                <a:spcPct val="100000"/>
              </a:lnSpc>
            </a:pPr>
            <a:endParaRPr lang="en-US" sz="1600" dirty="0"/>
          </a:p>
        </p:txBody>
      </p:sp>
      <p:sp>
        <p:nvSpPr>
          <p:cNvPr id="16" name="Text 13">
            <a:extLst>
              <a:ext uri="{FF2B5EF4-FFF2-40B4-BE49-F238E27FC236}">
                <a16:creationId xmlns:a16="http://schemas.microsoft.com/office/drawing/2014/main" id="{5232ABAC-B88E-2054-7E55-1A0EBE004464}"/>
              </a:ext>
            </a:extLst>
          </p:cNvPr>
          <p:cNvSpPr/>
          <p:nvPr/>
        </p:nvSpPr>
        <p:spPr>
          <a:xfrm>
            <a:off x="503852" y="1428102"/>
            <a:ext cx="10669608" cy="3372498"/>
          </a:xfrm>
          <a:prstGeom prst="rect">
            <a:avLst/>
          </a:prstGeom>
          <a:noFill/>
          <a:ln/>
        </p:spPr>
        <p:txBody>
          <a:bodyPr wrap="square" lIns="0" tIns="0" rIns="0" bIns="0" rtlCol="0" anchor="t"/>
          <a:lstStyle/>
          <a:p>
            <a:pPr>
              <a:lnSpc>
                <a:spcPct val="100000"/>
              </a:lnSpc>
            </a:pPr>
            <a:r>
              <a:rPr lang="en-US" b="1" dirty="0">
                <a:solidFill>
                  <a:srgbClr val="000000"/>
                </a:solidFill>
                <a:latin typeface="MiSans" pitchFamily="34" charset="0"/>
                <a:ea typeface="MiSans" pitchFamily="34" charset="-122"/>
                <a:cs typeface="MiSans" pitchFamily="34" charset="-120"/>
              </a:rPr>
              <a:t> </a:t>
            </a:r>
            <a:endParaRPr lang="en-US" sz="1600" dirty="0"/>
          </a:p>
        </p:txBody>
      </p:sp>
      <p:sp>
        <p:nvSpPr>
          <p:cNvPr id="17" name="Text 14">
            <a:extLst>
              <a:ext uri="{FF2B5EF4-FFF2-40B4-BE49-F238E27FC236}">
                <a16:creationId xmlns:a16="http://schemas.microsoft.com/office/drawing/2014/main" id="{B38CD4F7-A32B-7DFE-3E54-E39BF307BD98}"/>
              </a:ext>
            </a:extLst>
          </p:cNvPr>
          <p:cNvSpPr/>
          <p:nvPr/>
        </p:nvSpPr>
        <p:spPr>
          <a:xfrm>
            <a:off x="827405" y="2514600"/>
            <a:ext cx="4232910" cy="1332865"/>
          </a:xfrm>
          <a:prstGeom prst="rect">
            <a:avLst/>
          </a:prstGeom>
          <a:noFill/>
          <a:ln/>
        </p:spPr>
        <p:txBody>
          <a:bodyPr wrap="square" lIns="0" tIns="0" rIns="0" bIns="0" rtlCol="0" anchor="t"/>
          <a:lstStyle/>
          <a:p>
            <a:pPr>
              <a:lnSpc>
                <a:spcPct val="130000"/>
              </a:lnSpc>
            </a:pPr>
            <a:endParaRPr lang="en-US" dirty="0"/>
          </a:p>
        </p:txBody>
      </p:sp>
      <p:sp>
        <p:nvSpPr>
          <p:cNvPr id="19" name="Text 16">
            <a:extLst>
              <a:ext uri="{FF2B5EF4-FFF2-40B4-BE49-F238E27FC236}">
                <a16:creationId xmlns:a16="http://schemas.microsoft.com/office/drawing/2014/main" id="{9EFFC61C-E928-60F2-F1CE-98927B139B70}"/>
              </a:ext>
            </a:extLst>
          </p:cNvPr>
          <p:cNvSpPr/>
          <p:nvPr/>
        </p:nvSpPr>
        <p:spPr>
          <a:xfrm>
            <a:off x="6471285" y="4613685"/>
            <a:ext cx="1457325" cy="504006"/>
          </a:xfrm>
          <a:prstGeom prst="rect">
            <a:avLst/>
          </a:prstGeom>
          <a:noFill/>
          <a:ln/>
        </p:spPr>
        <p:txBody>
          <a:bodyPr wrap="square" lIns="45720" tIns="91440" rIns="91440" bIns="45720" rtlCol="0" anchor="ctr"/>
          <a:lstStyle/>
          <a:p>
            <a:pPr algn="ctr">
              <a:lnSpc>
                <a:spcPct val="100000"/>
              </a:lnSpc>
            </a:pPr>
            <a:endParaRPr lang="en-US" sz="1600" dirty="0"/>
          </a:p>
        </p:txBody>
      </p:sp>
      <p:sp>
        <p:nvSpPr>
          <p:cNvPr id="28" name="TextBox 27">
            <a:extLst>
              <a:ext uri="{FF2B5EF4-FFF2-40B4-BE49-F238E27FC236}">
                <a16:creationId xmlns:a16="http://schemas.microsoft.com/office/drawing/2014/main" id="{D5153391-690E-DF86-3AE7-F7C1E1A4F5DF}"/>
              </a:ext>
            </a:extLst>
          </p:cNvPr>
          <p:cNvSpPr txBox="1"/>
          <p:nvPr/>
        </p:nvSpPr>
        <p:spPr>
          <a:xfrm>
            <a:off x="604203" y="1464536"/>
            <a:ext cx="10331275" cy="2585323"/>
          </a:xfrm>
          <a:prstGeom prst="rect">
            <a:avLst/>
          </a:prstGeom>
          <a:noFill/>
        </p:spPr>
        <p:txBody>
          <a:bodyPr wrap="square">
            <a:spAutoFit/>
          </a:bodyPr>
          <a:lstStyle/>
          <a:p>
            <a:pPr marL="285750" indent="-285750" algn="just">
              <a:buFont typeface="Wingdings" panose="05000000000000000000" pitchFamily="2" charset="2"/>
              <a:buChar char="ü"/>
            </a:pPr>
            <a:r>
              <a:rPr lang="en-US" dirty="0"/>
              <a:t>The system integrates a multi-layer intelligence engine combining machine learning, reinforcement learning and large language models. Unsupervised anomaly detection is performed using Isolation Forest, while Random Forest Classifier identifies malicious vs. normal events based on aggregated Spark features from network logs, login activity and user behavior. </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A custom Gym cyber-environment then uses a PPO-based RL agent (with Q-learning fallback) to recommend mitigation actions such as blocking IPs, quarantining devices, throttling traffic or alerting administrators. This combined approach produces risk scores, policy-guided actions and incident classifications used across the SOC workflow.</a:t>
            </a:r>
          </a:p>
        </p:txBody>
      </p:sp>
    </p:spTree>
    <p:extLst>
      <p:ext uri="{BB962C8B-B14F-4D97-AF65-F5344CB8AC3E}">
        <p14:creationId xmlns:p14="http://schemas.microsoft.com/office/powerpoint/2010/main" val="35944194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ML Detection</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12700"/>
            <a:ext cx="12192000" cy="6858000"/>
          </a:xfrm>
          <a:prstGeom prst="rect">
            <a:avLst/>
          </a:prstGeom>
        </p:spPr>
      </p:pic>
      <p:sp>
        <p:nvSpPr>
          <p:cNvPr id="3" name="Text 0"/>
          <p:cNvSpPr/>
          <p:nvPr/>
        </p:nvSpPr>
        <p:spPr>
          <a:xfrm>
            <a:off x="604203" y="615736"/>
            <a:ext cx="10104755" cy="650208"/>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ML Anomaly Detection Engine</a:t>
            </a:r>
            <a:endParaRPr lang="en-US" sz="1600" dirty="0"/>
          </a:p>
        </p:txBody>
      </p:sp>
      <p:sp>
        <p:nvSpPr>
          <p:cNvPr id="4" name="Shape 1"/>
          <p:cNvSpPr/>
          <p:nvPr/>
        </p:nvSpPr>
        <p:spPr>
          <a:xfrm>
            <a:off x="5813425" y="2110740"/>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84A0FB">
                  <a:alpha val="0"/>
                </a:srgbClr>
              </a:gs>
              <a:gs pos="20000">
                <a:srgbClr val="84A0FB">
                  <a:alpha val="0"/>
                </a:srgbClr>
              </a:gs>
              <a:gs pos="100000">
                <a:srgbClr val="84A0FB">
                  <a:alpha val="40000"/>
                </a:srgbClr>
              </a:gs>
            </a:gsLst>
            <a:lin ang="10800000" scaled="1"/>
          </a:gradFill>
          <a:ln/>
        </p:spPr>
      </p:sp>
      <p:sp>
        <p:nvSpPr>
          <p:cNvPr id="5" name="Text 2"/>
          <p:cNvSpPr/>
          <p:nvPr/>
        </p:nvSpPr>
        <p:spPr>
          <a:xfrm>
            <a:off x="5813425" y="211074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916295" y="2176145"/>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6E6FD">
                    <a:alpha val="0"/>
                  </a:srgbClr>
                </a:gs>
                <a:gs pos="30000">
                  <a:srgbClr val="E6E6FD">
                    <a:alpha val="0"/>
                  </a:srgbClr>
                </a:gs>
                <a:gs pos="100000">
                  <a:srgbClr val="B9B9F9"/>
                </a:gs>
              </a:gsLst>
              <a:lin ang="10800000" scaled="1"/>
            </a:gradFill>
            <a:prstDash val="solid"/>
          </a:ln>
        </p:spPr>
      </p:sp>
      <p:sp>
        <p:nvSpPr>
          <p:cNvPr id="7" name="Text 4"/>
          <p:cNvSpPr/>
          <p:nvPr/>
        </p:nvSpPr>
        <p:spPr>
          <a:xfrm>
            <a:off x="5921375" y="224155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915670" y="1682115"/>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EDCEFE">
                  <a:alpha val="0"/>
                </a:srgbClr>
              </a:gs>
              <a:gs pos="20000">
                <a:srgbClr val="EDCEFE">
                  <a:alpha val="0"/>
                </a:srgbClr>
              </a:gs>
              <a:gs pos="100000">
                <a:srgbClr val="EDCEFE">
                  <a:alpha val="40000"/>
                </a:srgbClr>
              </a:gs>
            </a:gsLst>
            <a:lin ang="0" scaled="1"/>
          </a:gradFill>
          <a:ln/>
        </p:spPr>
      </p:sp>
      <p:sp>
        <p:nvSpPr>
          <p:cNvPr id="9" name="Text 6"/>
          <p:cNvSpPr/>
          <p:nvPr/>
        </p:nvSpPr>
        <p:spPr>
          <a:xfrm>
            <a:off x="915670" y="168211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819785" y="1556385"/>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DCEFE">
                    <a:alpha val="0"/>
                  </a:srgbClr>
                </a:gs>
                <a:gs pos="30000">
                  <a:srgbClr val="EDCEFE">
                    <a:alpha val="0"/>
                  </a:srgbClr>
                </a:gs>
                <a:gs pos="100000">
                  <a:srgbClr val="E1ADFD"/>
                </a:gs>
              </a:gsLst>
              <a:lin ang="0" scaled="1"/>
            </a:gradFill>
            <a:prstDash val="solid"/>
          </a:ln>
        </p:spPr>
      </p:sp>
      <p:sp>
        <p:nvSpPr>
          <p:cNvPr id="11" name="Text 8"/>
          <p:cNvSpPr/>
          <p:nvPr/>
        </p:nvSpPr>
        <p:spPr>
          <a:xfrm>
            <a:off x="819785" y="155638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3810" y="5335270"/>
            <a:ext cx="12206605" cy="1522730"/>
          </a:xfrm>
          <a:prstGeom prst="roundRect">
            <a:avLst>
              <a:gd name="adj" fmla="val 0"/>
            </a:avLst>
          </a:prstGeom>
          <a:solidFill>
            <a:srgbClr val="E6E6FD"/>
          </a:solidFill>
          <a:ln/>
        </p:spPr>
      </p:sp>
      <p:sp>
        <p:nvSpPr>
          <p:cNvPr id="13" name="Text 10"/>
          <p:cNvSpPr/>
          <p:nvPr/>
        </p:nvSpPr>
        <p:spPr>
          <a:xfrm>
            <a:off x="-3810" y="5335270"/>
            <a:ext cx="12206605" cy="15227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199255" y="1338990"/>
            <a:ext cx="1457325" cy="504006"/>
          </a:xfrm>
          <a:prstGeom prst="parallelogram">
            <a:avLst>
              <a:gd name="adj" fmla="val 20892"/>
            </a:avLst>
          </a:prstGeom>
          <a:solidFill>
            <a:srgbClr val="E1ADFD"/>
          </a:solidFill>
          <a:ln/>
        </p:spPr>
      </p:sp>
      <p:sp>
        <p:nvSpPr>
          <p:cNvPr id="15" name="Text 12"/>
          <p:cNvSpPr/>
          <p:nvPr/>
        </p:nvSpPr>
        <p:spPr>
          <a:xfrm>
            <a:off x="4199255" y="1338990"/>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01</a:t>
            </a:r>
            <a:endParaRPr lang="en-US" sz="1600" dirty="0"/>
          </a:p>
        </p:txBody>
      </p:sp>
      <p:sp>
        <p:nvSpPr>
          <p:cNvPr id="16" name="Text 13"/>
          <p:cNvSpPr/>
          <p:nvPr/>
        </p:nvSpPr>
        <p:spPr>
          <a:xfrm>
            <a:off x="652780" y="2092325"/>
            <a:ext cx="4768306" cy="369570"/>
          </a:xfrm>
          <a:prstGeom prst="rect">
            <a:avLst/>
          </a:prstGeom>
          <a:noFill/>
          <a:ln/>
        </p:spPr>
        <p:txBody>
          <a:bodyPr wrap="square" lIns="0" tIns="0" rIns="0" bIns="0" rtlCol="0" anchor="t"/>
          <a:lstStyle/>
          <a:p>
            <a:pPr>
              <a:lnSpc>
                <a:spcPct val="100000"/>
              </a:lnSpc>
            </a:pPr>
            <a:r>
              <a:rPr lang="en-US" b="1" dirty="0">
                <a:solidFill>
                  <a:srgbClr val="000000"/>
                </a:solidFill>
                <a:latin typeface="MiSans" pitchFamily="34" charset="0"/>
                <a:ea typeface="MiSans" pitchFamily="34" charset="-122"/>
                <a:cs typeface="MiSans" pitchFamily="34" charset="-120"/>
              </a:rPr>
              <a:t> </a:t>
            </a:r>
            <a:r>
              <a:rPr lang="en-IN" sz="2000" b="1" dirty="0">
                <a:solidFill>
                  <a:srgbClr val="000000"/>
                </a:solidFill>
                <a:latin typeface="MiSans" panose="020B0604020202020204" charset="-122"/>
                <a:ea typeface="MiSans" panose="020B0604020202020204" charset="-122"/>
                <a:cs typeface="MiSans" panose="020B0604020202020204" charset="-122"/>
              </a:rPr>
              <a:t>Isolation</a:t>
            </a:r>
            <a:r>
              <a:rPr lang="en-IN" sz="2000" b="1" dirty="0">
                <a:latin typeface="MiSans" panose="020B0604020202020204" charset="-122"/>
                <a:ea typeface="MiSans" panose="020B0604020202020204" charset="-122"/>
                <a:cs typeface="MiSans" panose="020B0604020202020204" charset="-122"/>
              </a:rPr>
              <a:t> Forest </a:t>
            </a:r>
            <a:r>
              <a:rPr lang="en-US" sz="2000" b="1" dirty="0">
                <a:solidFill>
                  <a:srgbClr val="000000"/>
                </a:solidFill>
                <a:latin typeface="MiSans" pitchFamily="34" charset="0"/>
                <a:ea typeface="MiSans" pitchFamily="34" charset="-122"/>
                <a:cs typeface="MiSans" pitchFamily="34" charset="-120"/>
              </a:rPr>
              <a:t>for Anomaly Detection</a:t>
            </a:r>
            <a:endParaRPr lang="en-US" sz="1600" dirty="0"/>
          </a:p>
        </p:txBody>
      </p:sp>
      <p:sp>
        <p:nvSpPr>
          <p:cNvPr id="17" name="Text 14"/>
          <p:cNvSpPr/>
          <p:nvPr/>
        </p:nvSpPr>
        <p:spPr>
          <a:xfrm>
            <a:off x="827405" y="2514600"/>
            <a:ext cx="4232910" cy="1332865"/>
          </a:xfrm>
          <a:prstGeom prst="rect">
            <a:avLst/>
          </a:prstGeom>
          <a:noFill/>
          <a:ln/>
        </p:spPr>
        <p:txBody>
          <a:bodyPr wrap="square" lIns="0" tIns="0" rIns="0" bIns="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The </a:t>
            </a:r>
            <a:r>
              <a:rPr lang="en-IN" sz="1600" dirty="0">
                <a:solidFill>
                  <a:srgbClr val="000000"/>
                </a:solidFill>
                <a:latin typeface="MiSans" panose="020B0604020202020204" charset="-122"/>
                <a:ea typeface="MiSans" panose="020B0604020202020204" charset="-122"/>
                <a:cs typeface="MiSans" panose="020B0604020202020204" charset="-122"/>
              </a:rPr>
              <a:t>Isolation</a:t>
            </a:r>
            <a:r>
              <a:rPr lang="en-IN" sz="1600" dirty="0"/>
              <a:t> </a:t>
            </a:r>
            <a:r>
              <a:rPr lang="en-US" sz="1600" dirty="0">
                <a:solidFill>
                  <a:srgbClr val="000000"/>
                </a:solidFill>
                <a:latin typeface="MiSans" pitchFamily="34" charset="0"/>
                <a:ea typeface="MiSans" pitchFamily="34" charset="-122"/>
                <a:cs typeface="MiSans" pitchFamily="34" charset="-120"/>
              </a:rPr>
              <a:t>Forest algorithm is used for anomaly detection, identifying unusual patterns in the data.</a:t>
            </a:r>
            <a:endParaRPr lang="en-US" dirty="0"/>
          </a:p>
        </p:txBody>
      </p:sp>
      <p:sp>
        <p:nvSpPr>
          <p:cNvPr id="18" name="Shape 15"/>
          <p:cNvSpPr/>
          <p:nvPr/>
        </p:nvSpPr>
        <p:spPr>
          <a:xfrm>
            <a:off x="6471285" y="4613685"/>
            <a:ext cx="1457325" cy="504006"/>
          </a:xfrm>
          <a:prstGeom prst="parallelogram">
            <a:avLst>
              <a:gd name="adj" fmla="val 20892"/>
            </a:avLst>
          </a:prstGeom>
          <a:solidFill>
            <a:srgbClr val="B9B9F9"/>
          </a:solidFill>
          <a:ln/>
        </p:spPr>
      </p:sp>
      <p:sp>
        <p:nvSpPr>
          <p:cNvPr id="19" name="Text 16"/>
          <p:cNvSpPr/>
          <p:nvPr/>
        </p:nvSpPr>
        <p:spPr>
          <a:xfrm>
            <a:off x="6471285" y="4613685"/>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02</a:t>
            </a:r>
            <a:endParaRPr lang="en-US" sz="1600" dirty="0"/>
          </a:p>
        </p:txBody>
      </p:sp>
      <p:sp>
        <p:nvSpPr>
          <p:cNvPr id="20" name="Text 17"/>
          <p:cNvSpPr/>
          <p:nvPr/>
        </p:nvSpPr>
        <p:spPr>
          <a:xfrm>
            <a:off x="6994525" y="2595245"/>
            <a:ext cx="3806825" cy="369570"/>
          </a:xfrm>
          <a:prstGeom prst="rect">
            <a:avLst/>
          </a:prstGeom>
          <a:noFill/>
          <a:ln/>
        </p:spPr>
        <p:txBody>
          <a:bodyPr wrap="square" lIns="0" tIns="0" rIns="0" bIns="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Risk Score Generation</a:t>
            </a:r>
            <a:endParaRPr lang="en-US" dirty="0"/>
          </a:p>
        </p:txBody>
      </p:sp>
      <p:sp>
        <p:nvSpPr>
          <p:cNvPr id="21" name="Text 18"/>
          <p:cNvSpPr/>
          <p:nvPr/>
        </p:nvSpPr>
        <p:spPr>
          <a:xfrm>
            <a:off x="6995160" y="3017520"/>
            <a:ext cx="4233600" cy="1254061"/>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Risk scores are generated by combining anomaly severity with classifier predictions, scaled to a 0–100 range for easy interpretation.</a:t>
            </a:r>
            <a:endParaRPr lang="en-US"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1A0D0D1-8EF9-B75F-3700-24C2A1D6C86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18D3C99-5E13-9D04-6D0C-1CC79F5CC597}"/>
              </a:ext>
            </a:extLst>
          </p:cNvPr>
          <p:cNvSpPr/>
          <p:nvPr/>
        </p:nvSpPr>
        <p:spPr>
          <a:xfrm>
            <a:off x="604203" y="615736"/>
            <a:ext cx="10104755" cy="650208"/>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ML Anomaly Detection Engine</a:t>
            </a:r>
            <a:endParaRPr lang="en-US" sz="1600" dirty="0"/>
          </a:p>
        </p:txBody>
      </p:sp>
      <p:sp>
        <p:nvSpPr>
          <p:cNvPr id="5" name="Text 2">
            <a:extLst>
              <a:ext uri="{FF2B5EF4-FFF2-40B4-BE49-F238E27FC236}">
                <a16:creationId xmlns:a16="http://schemas.microsoft.com/office/drawing/2014/main" id="{8E428272-427C-23DB-A919-1D20CD9FA2A3}"/>
              </a:ext>
            </a:extLst>
          </p:cNvPr>
          <p:cNvSpPr/>
          <p:nvPr/>
        </p:nvSpPr>
        <p:spPr>
          <a:xfrm>
            <a:off x="5813425" y="211074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C5F3F11E-1BC0-5EC8-B25C-7559AAA800DF}"/>
              </a:ext>
            </a:extLst>
          </p:cNvPr>
          <p:cNvSpPr/>
          <p:nvPr/>
        </p:nvSpPr>
        <p:spPr>
          <a:xfrm>
            <a:off x="5921375" y="224155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a:extLst>
              <a:ext uri="{FF2B5EF4-FFF2-40B4-BE49-F238E27FC236}">
                <a16:creationId xmlns:a16="http://schemas.microsoft.com/office/drawing/2014/main" id="{90DEE6E9-C287-4C68-7321-9E66D991925A}"/>
              </a:ext>
            </a:extLst>
          </p:cNvPr>
          <p:cNvSpPr/>
          <p:nvPr/>
        </p:nvSpPr>
        <p:spPr>
          <a:xfrm>
            <a:off x="915670" y="168211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a:extLst>
              <a:ext uri="{FF2B5EF4-FFF2-40B4-BE49-F238E27FC236}">
                <a16:creationId xmlns:a16="http://schemas.microsoft.com/office/drawing/2014/main" id="{96FFE0F2-0AC8-4BB7-6701-1307CDC574AD}"/>
              </a:ext>
            </a:extLst>
          </p:cNvPr>
          <p:cNvSpPr/>
          <p:nvPr/>
        </p:nvSpPr>
        <p:spPr>
          <a:xfrm>
            <a:off x="819785" y="155638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a:extLst>
              <a:ext uri="{FF2B5EF4-FFF2-40B4-BE49-F238E27FC236}">
                <a16:creationId xmlns:a16="http://schemas.microsoft.com/office/drawing/2014/main" id="{58274EFF-B348-5BD3-1637-EAC5F16CC7DF}"/>
              </a:ext>
            </a:extLst>
          </p:cNvPr>
          <p:cNvSpPr/>
          <p:nvPr/>
        </p:nvSpPr>
        <p:spPr>
          <a:xfrm>
            <a:off x="-3810" y="5335270"/>
            <a:ext cx="12206605" cy="152273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58A2D26A-2901-3561-D29C-4F8C1D564765}"/>
              </a:ext>
            </a:extLst>
          </p:cNvPr>
          <p:cNvSpPr/>
          <p:nvPr/>
        </p:nvSpPr>
        <p:spPr>
          <a:xfrm>
            <a:off x="4199255" y="1338990"/>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6">
            <a:extLst>
              <a:ext uri="{FF2B5EF4-FFF2-40B4-BE49-F238E27FC236}">
                <a16:creationId xmlns:a16="http://schemas.microsoft.com/office/drawing/2014/main" id="{D004E6ED-BC71-7A44-ED3B-AF78EF67DDF0}"/>
              </a:ext>
            </a:extLst>
          </p:cNvPr>
          <p:cNvSpPr/>
          <p:nvPr/>
        </p:nvSpPr>
        <p:spPr>
          <a:xfrm>
            <a:off x="6471285" y="4613685"/>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02</a:t>
            </a:r>
            <a:endParaRPr lang="en-US" sz="1600" dirty="0"/>
          </a:p>
        </p:txBody>
      </p:sp>
      <p:pic>
        <p:nvPicPr>
          <p:cNvPr id="23" name="Picture 22">
            <a:extLst>
              <a:ext uri="{FF2B5EF4-FFF2-40B4-BE49-F238E27FC236}">
                <a16:creationId xmlns:a16="http://schemas.microsoft.com/office/drawing/2014/main" id="{50AAF8CB-FFB2-16A4-BFFA-C9A42BFB2741}"/>
              </a:ext>
            </a:extLst>
          </p:cNvPr>
          <p:cNvPicPr>
            <a:picLocks noChangeAspect="1"/>
          </p:cNvPicPr>
          <p:nvPr/>
        </p:nvPicPr>
        <p:blipFill>
          <a:blip r:embed="rId3"/>
          <a:srcRect l="-885" t="784" r="22753" b="-784"/>
          <a:stretch>
            <a:fillRect/>
          </a:stretch>
        </p:blipFill>
        <p:spPr>
          <a:xfrm>
            <a:off x="859558" y="1483522"/>
            <a:ext cx="5870172" cy="4428799"/>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CD387B3F-AB60-FD0D-9DC5-D22D409241B7}"/>
              </a:ext>
            </a:extLst>
          </p:cNvPr>
          <p:cNvPicPr>
            <a:picLocks noChangeAspect="1"/>
          </p:cNvPicPr>
          <p:nvPr/>
        </p:nvPicPr>
        <p:blipFill>
          <a:blip r:embed="rId4"/>
          <a:stretch>
            <a:fillRect/>
          </a:stretch>
        </p:blipFill>
        <p:spPr>
          <a:xfrm>
            <a:off x="7043188" y="1483523"/>
            <a:ext cx="4184247" cy="1778881"/>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AC31B3F3-AA5F-5BD8-AB89-07B1B7182699}"/>
              </a:ext>
            </a:extLst>
          </p:cNvPr>
          <p:cNvPicPr>
            <a:picLocks noChangeAspect="1"/>
          </p:cNvPicPr>
          <p:nvPr/>
        </p:nvPicPr>
        <p:blipFill>
          <a:blip r:embed="rId5"/>
          <a:srcRect l="1921" t="2228" r="2272" b="2605"/>
          <a:stretch>
            <a:fillRect/>
          </a:stretch>
        </p:blipFill>
        <p:spPr>
          <a:xfrm>
            <a:off x="7057390" y="3390696"/>
            <a:ext cx="4184247" cy="2498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59772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Dashboards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860742" y="509079"/>
            <a:ext cx="10104755" cy="629769"/>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Risk Score &amp; Mitigation Dashboard</a:t>
            </a:r>
            <a:endParaRPr lang="en-US" sz="1600" dirty="0"/>
          </a:p>
        </p:txBody>
      </p:sp>
      <p:sp>
        <p:nvSpPr>
          <p:cNvPr id="4" name="Shape 1"/>
          <p:cNvSpPr/>
          <p:nvPr/>
        </p:nvSpPr>
        <p:spPr>
          <a:xfrm>
            <a:off x="1016000" y="1473200"/>
            <a:ext cx="334361" cy="335280"/>
          </a:xfrm>
          <a:prstGeom prst="chevron">
            <a:avLst>
              <a:gd name="adj" fmla="val 50000"/>
            </a:avLst>
          </a:prstGeom>
          <a:solidFill>
            <a:srgbClr val="E1ADFD"/>
          </a:solidFill>
          <a:ln/>
        </p:spPr>
      </p:sp>
      <p:sp>
        <p:nvSpPr>
          <p:cNvPr id="5" name="Text 2"/>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342674" y="1473200"/>
            <a:ext cx="334361" cy="335280"/>
          </a:xfrm>
          <a:prstGeom prst="chevron">
            <a:avLst>
              <a:gd name="adj" fmla="val 50000"/>
            </a:avLst>
          </a:prstGeom>
          <a:solidFill>
            <a:srgbClr val="E1ADFD"/>
          </a:solidFill>
          <a:ln/>
        </p:spPr>
      </p:sp>
      <p:sp>
        <p:nvSpPr>
          <p:cNvPr id="7" name="Text 4"/>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762125" y="1441450"/>
            <a:ext cx="894397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Risk Score Trend</a:t>
            </a:r>
            <a:endParaRPr lang="en-US" sz="1600" dirty="0"/>
          </a:p>
        </p:txBody>
      </p:sp>
      <p:sp>
        <p:nvSpPr>
          <p:cNvPr id="9" name="Text 6"/>
          <p:cNvSpPr/>
          <p:nvPr/>
        </p:nvSpPr>
        <p:spPr>
          <a:xfrm>
            <a:off x="1016000" y="1960880"/>
            <a:ext cx="9794240" cy="712986"/>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The Risk Score Trend chart helps analysts monitor the severity of incidents over time, providing a visual representation of threat levels.</a:t>
            </a:r>
            <a:endParaRPr lang="en-US" sz="1600" dirty="0"/>
          </a:p>
        </p:txBody>
      </p:sp>
      <p:sp>
        <p:nvSpPr>
          <p:cNvPr id="10" name="Shape 7"/>
          <p:cNvSpPr/>
          <p:nvPr/>
        </p:nvSpPr>
        <p:spPr>
          <a:xfrm>
            <a:off x="103886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11" name="Text 8"/>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031240" y="3383280"/>
            <a:ext cx="4586605" cy="640080"/>
          </a:xfrm>
          <a:prstGeom prst="round2SameRect">
            <a:avLst>
              <a:gd name="adj1" fmla="val 16667"/>
              <a:gd name="adj2" fmla="val 0"/>
            </a:avLst>
          </a:prstGeom>
          <a:solidFill>
            <a:srgbClr val="E6E6FD"/>
          </a:solidFill>
          <a:ln/>
        </p:spPr>
      </p:sp>
      <p:sp>
        <p:nvSpPr>
          <p:cNvPr id="13" name="Text 10"/>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1223645" y="3503930"/>
            <a:ext cx="420243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Mitigation Cost Trend</a:t>
            </a:r>
            <a:endParaRPr lang="en-US" sz="1600" dirty="0"/>
          </a:p>
        </p:txBody>
      </p:sp>
      <p:sp>
        <p:nvSpPr>
          <p:cNvPr id="15" name="Text 12"/>
          <p:cNvSpPr/>
          <p:nvPr/>
        </p:nvSpPr>
        <p:spPr>
          <a:xfrm>
            <a:off x="1231900" y="4069080"/>
            <a:ext cx="41859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Mitigation Cost Trend chart tracks the financial impact of incidents, aiding in cost-effective threat management.</a:t>
            </a:r>
            <a:endParaRPr lang="en-US" sz="1600" dirty="0"/>
          </a:p>
        </p:txBody>
      </p:sp>
      <p:sp>
        <p:nvSpPr>
          <p:cNvPr id="16" name="Shape 13"/>
          <p:cNvSpPr/>
          <p:nvPr/>
        </p:nvSpPr>
        <p:spPr>
          <a:xfrm>
            <a:off x="613410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17" name="Text 14"/>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6126480" y="3383280"/>
            <a:ext cx="4586605" cy="640080"/>
          </a:xfrm>
          <a:prstGeom prst="round2SameRect">
            <a:avLst>
              <a:gd name="adj1" fmla="val 16667"/>
              <a:gd name="adj2" fmla="val 0"/>
            </a:avLst>
          </a:prstGeom>
          <a:solidFill>
            <a:srgbClr val="E6E6FD"/>
          </a:solidFill>
          <a:ln/>
        </p:spPr>
      </p:sp>
      <p:sp>
        <p:nvSpPr>
          <p:cNvPr id="19" name="Text 16"/>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7"/>
          <p:cNvSpPr/>
          <p:nvPr/>
        </p:nvSpPr>
        <p:spPr>
          <a:xfrm>
            <a:off x="6318885" y="3503930"/>
            <a:ext cx="420243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Dashboard Insights</a:t>
            </a:r>
            <a:endParaRPr lang="en-US" sz="1600" dirty="0"/>
          </a:p>
        </p:txBody>
      </p:sp>
      <p:sp>
        <p:nvSpPr>
          <p:cNvPr id="21" name="Text 18"/>
          <p:cNvSpPr/>
          <p:nvPr/>
        </p:nvSpPr>
        <p:spPr>
          <a:xfrm>
            <a:off x="6327140" y="4069080"/>
            <a:ext cx="4185920" cy="1268016"/>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These trends provide actionable insights for analysts to prioritize and address threats based on severity and financial impact.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91EC07-F1BC-5842-C17C-87B910C481EA}"/>
            </a:ext>
          </a:extLst>
        </p:cNvPr>
        <p:cNvGrpSpPr/>
        <p:nvPr/>
      </p:nvGrpSpPr>
      <p:grpSpPr>
        <a:xfrm>
          <a:off x="0" y="0"/>
          <a:ext cx="0" cy="0"/>
          <a:chOff x="0" y="0"/>
          <a:chExt cx="0" cy="0"/>
        </a:xfrm>
      </p:grpSpPr>
      <p:pic>
        <p:nvPicPr>
          <p:cNvPr id="2" name="Image 0" descr="https://kimi-img.moonshot.cn/pub/slides/slides_tmpl/image/25-08-27-20:07:37-d2nfa298bjvh7rlj0gcg.png">
            <a:extLst>
              <a:ext uri="{FF2B5EF4-FFF2-40B4-BE49-F238E27FC236}">
                <a16:creationId xmlns:a16="http://schemas.microsoft.com/office/drawing/2014/main" id="{1A2EF0CE-10A0-1E99-3464-C889642476CB}"/>
              </a:ext>
            </a:extLst>
          </p:cNvPr>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a:extLst>
              <a:ext uri="{FF2B5EF4-FFF2-40B4-BE49-F238E27FC236}">
                <a16:creationId xmlns:a16="http://schemas.microsoft.com/office/drawing/2014/main" id="{7B065DAF-85FF-F36E-E25A-F74090E92D03}"/>
              </a:ext>
            </a:extLst>
          </p:cNvPr>
          <p:cNvSpPr/>
          <p:nvPr/>
        </p:nvSpPr>
        <p:spPr>
          <a:xfrm>
            <a:off x="860742" y="509079"/>
            <a:ext cx="10104755" cy="629769"/>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Mitigation cost &amp; actions</a:t>
            </a:r>
            <a:endParaRPr lang="en-US" sz="1600" dirty="0"/>
          </a:p>
        </p:txBody>
      </p:sp>
      <p:sp>
        <p:nvSpPr>
          <p:cNvPr id="4" name="Shape 1">
            <a:extLst>
              <a:ext uri="{FF2B5EF4-FFF2-40B4-BE49-F238E27FC236}">
                <a16:creationId xmlns:a16="http://schemas.microsoft.com/office/drawing/2014/main" id="{99200A50-E259-C290-CAAD-517E0E8CEFEE}"/>
              </a:ext>
            </a:extLst>
          </p:cNvPr>
          <p:cNvSpPr/>
          <p:nvPr/>
        </p:nvSpPr>
        <p:spPr>
          <a:xfrm>
            <a:off x="1016000" y="1473200"/>
            <a:ext cx="334361" cy="335280"/>
          </a:xfrm>
          <a:prstGeom prst="chevron">
            <a:avLst>
              <a:gd name="adj" fmla="val 50000"/>
            </a:avLst>
          </a:prstGeom>
          <a:solidFill>
            <a:srgbClr val="E1ADFD"/>
          </a:solidFill>
          <a:ln/>
        </p:spPr>
      </p:sp>
      <p:sp>
        <p:nvSpPr>
          <p:cNvPr id="5" name="Text 2">
            <a:extLst>
              <a:ext uri="{FF2B5EF4-FFF2-40B4-BE49-F238E27FC236}">
                <a16:creationId xmlns:a16="http://schemas.microsoft.com/office/drawing/2014/main" id="{1469E999-0366-7CC9-4F2B-611B6F7C7811}"/>
              </a:ext>
            </a:extLst>
          </p:cNvPr>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a:extLst>
              <a:ext uri="{FF2B5EF4-FFF2-40B4-BE49-F238E27FC236}">
                <a16:creationId xmlns:a16="http://schemas.microsoft.com/office/drawing/2014/main" id="{3CF1BF64-296A-EECC-32F4-3278BCC15C79}"/>
              </a:ext>
            </a:extLst>
          </p:cNvPr>
          <p:cNvSpPr/>
          <p:nvPr/>
        </p:nvSpPr>
        <p:spPr>
          <a:xfrm>
            <a:off x="1342674" y="1473200"/>
            <a:ext cx="334361" cy="335280"/>
          </a:xfrm>
          <a:prstGeom prst="chevron">
            <a:avLst>
              <a:gd name="adj" fmla="val 50000"/>
            </a:avLst>
          </a:prstGeom>
          <a:solidFill>
            <a:srgbClr val="E1ADFD"/>
          </a:solidFill>
          <a:ln/>
        </p:spPr>
      </p:sp>
      <p:sp>
        <p:nvSpPr>
          <p:cNvPr id="7" name="Text 4">
            <a:extLst>
              <a:ext uri="{FF2B5EF4-FFF2-40B4-BE49-F238E27FC236}">
                <a16:creationId xmlns:a16="http://schemas.microsoft.com/office/drawing/2014/main" id="{FCE117D5-D460-DEB6-4CB1-A82E9CCC1889}"/>
              </a:ext>
            </a:extLst>
          </p:cNvPr>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a:extLst>
              <a:ext uri="{FF2B5EF4-FFF2-40B4-BE49-F238E27FC236}">
                <a16:creationId xmlns:a16="http://schemas.microsoft.com/office/drawing/2014/main" id="{F8C698C9-AC54-7C29-B6FC-D2015DADA102}"/>
              </a:ext>
            </a:extLst>
          </p:cNvPr>
          <p:cNvSpPr/>
          <p:nvPr/>
        </p:nvSpPr>
        <p:spPr>
          <a:xfrm>
            <a:off x="1038860" y="2043404"/>
            <a:ext cx="5019041" cy="4067836"/>
          </a:xfrm>
          <a:prstGeom prst="roundRect">
            <a:avLst>
              <a:gd name="adj" fmla="val 7677"/>
            </a:avLst>
          </a:prstGeom>
          <a:solidFill>
            <a:srgbClr val="000000">
              <a:alpha val="0"/>
            </a:srgbClr>
          </a:solidFill>
          <a:ln w="25400">
            <a:solidFill>
              <a:srgbClr val="E6E6FD"/>
            </a:solidFill>
            <a:prstDash val="solid"/>
          </a:ln>
        </p:spPr>
      </p:sp>
      <p:sp>
        <p:nvSpPr>
          <p:cNvPr id="11" name="Text 8">
            <a:extLst>
              <a:ext uri="{FF2B5EF4-FFF2-40B4-BE49-F238E27FC236}">
                <a16:creationId xmlns:a16="http://schemas.microsoft.com/office/drawing/2014/main" id="{89884247-591E-E720-5DA8-F56207A3F2B7}"/>
              </a:ext>
            </a:extLst>
          </p:cNvPr>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a:extLst>
              <a:ext uri="{FF2B5EF4-FFF2-40B4-BE49-F238E27FC236}">
                <a16:creationId xmlns:a16="http://schemas.microsoft.com/office/drawing/2014/main" id="{3AB4E81B-4217-39C5-1C0F-8E8A08CF1560}"/>
              </a:ext>
            </a:extLst>
          </p:cNvPr>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a:extLst>
              <a:ext uri="{FF2B5EF4-FFF2-40B4-BE49-F238E27FC236}">
                <a16:creationId xmlns:a16="http://schemas.microsoft.com/office/drawing/2014/main" id="{87BC6A53-079C-52A4-4D84-F4F3D19D39B8}"/>
              </a:ext>
            </a:extLst>
          </p:cNvPr>
          <p:cNvSpPr/>
          <p:nvPr/>
        </p:nvSpPr>
        <p:spPr>
          <a:xfrm>
            <a:off x="2003709" y="1427256"/>
            <a:ext cx="4202430" cy="461665"/>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Mitigation Cost Trend</a:t>
            </a:r>
            <a:endParaRPr lang="en-US" dirty="0"/>
          </a:p>
        </p:txBody>
      </p:sp>
      <p:sp>
        <p:nvSpPr>
          <p:cNvPr id="16" name="Shape 13">
            <a:extLst>
              <a:ext uri="{FF2B5EF4-FFF2-40B4-BE49-F238E27FC236}">
                <a16:creationId xmlns:a16="http://schemas.microsoft.com/office/drawing/2014/main" id="{11449139-BA36-F121-6B51-A230B7854938}"/>
              </a:ext>
            </a:extLst>
          </p:cNvPr>
          <p:cNvSpPr/>
          <p:nvPr/>
        </p:nvSpPr>
        <p:spPr>
          <a:xfrm>
            <a:off x="6242686" y="2043404"/>
            <a:ext cx="4722811" cy="4067836"/>
          </a:xfrm>
          <a:prstGeom prst="roundRect">
            <a:avLst>
              <a:gd name="adj" fmla="val 7677"/>
            </a:avLst>
          </a:prstGeom>
          <a:solidFill>
            <a:srgbClr val="000000">
              <a:alpha val="0"/>
            </a:srgbClr>
          </a:solidFill>
          <a:ln w="25400">
            <a:solidFill>
              <a:srgbClr val="E6E6FD"/>
            </a:solidFill>
            <a:prstDash val="solid"/>
          </a:ln>
        </p:spPr>
      </p:sp>
      <p:sp>
        <p:nvSpPr>
          <p:cNvPr id="17" name="Text 14">
            <a:extLst>
              <a:ext uri="{FF2B5EF4-FFF2-40B4-BE49-F238E27FC236}">
                <a16:creationId xmlns:a16="http://schemas.microsoft.com/office/drawing/2014/main" id="{AF219E0A-9DB4-053E-2080-052EFAEEF648}"/>
              </a:ext>
            </a:extLst>
          </p:cNvPr>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4305CCDB-607A-99C1-B78D-17CEAA5273EE}"/>
              </a:ext>
            </a:extLst>
          </p:cNvPr>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7">
            <a:extLst>
              <a:ext uri="{FF2B5EF4-FFF2-40B4-BE49-F238E27FC236}">
                <a16:creationId xmlns:a16="http://schemas.microsoft.com/office/drawing/2014/main" id="{00601B39-A172-DA8A-25F9-63646DC7B18B}"/>
              </a:ext>
            </a:extLst>
          </p:cNvPr>
          <p:cNvSpPr/>
          <p:nvPr/>
        </p:nvSpPr>
        <p:spPr>
          <a:xfrm>
            <a:off x="6859487" y="1444622"/>
            <a:ext cx="4513701" cy="461665"/>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  Executive Summary</a:t>
            </a:r>
          </a:p>
        </p:txBody>
      </p:sp>
      <p:pic>
        <p:nvPicPr>
          <p:cNvPr id="23" name="Picture 22">
            <a:extLst>
              <a:ext uri="{FF2B5EF4-FFF2-40B4-BE49-F238E27FC236}">
                <a16:creationId xmlns:a16="http://schemas.microsoft.com/office/drawing/2014/main" id="{2A271822-7B6C-98C5-553A-CEC10DCD370A}"/>
              </a:ext>
            </a:extLst>
          </p:cNvPr>
          <p:cNvPicPr>
            <a:picLocks noChangeAspect="1"/>
          </p:cNvPicPr>
          <p:nvPr/>
        </p:nvPicPr>
        <p:blipFill>
          <a:blip r:embed="rId4"/>
          <a:stretch>
            <a:fillRect/>
          </a:stretch>
        </p:blipFill>
        <p:spPr>
          <a:xfrm>
            <a:off x="1038860" y="2150506"/>
            <a:ext cx="5026661" cy="3877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A586B9B4-E25C-4598-F0AE-7ED7F1DDCAEE}"/>
              </a:ext>
            </a:extLst>
          </p:cNvPr>
          <p:cNvPicPr>
            <a:picLocks noChangeAspect="1"/>
          </p:cNvPicPr>
          <p:nvPr/>
        </p:nvPicPr>
        <p:blipFill>
          <a:blip r:embed="rId5"/>
          <a:stretch>
            <a:fillRect/>
          </a:stretch>
        </p:blipFill>
        <p:spPr>
          <a:xfrm>
            <a:off x="6245796" y="2150507"/>
            <a:ext cx="4719701" cy="3877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Shape 1">
            <a:extLst>
              <a:ext uri="{FF2B5EF4-FFF2-40B4-BE49-F238E27FC236}">
                <a16:creationId xmlns:a16="http://schemas.microsoft.com/office/drawing/2014/main" id="{4100C5BC-7CBC-0718-C5DA-81D83430BF15}"/>
              </a:ext>
            </a:extLst>
          </p:cNvPr>
          <p:cNvSpPr/>
          <p:nvPr/>
        </p:nvSpPr>
        <p:spPr>
          <a:xfrm>
            <a:off x="6532813" y="1509452"/>
            <a:ext cx="334361" cy="335280"/>
          </a:xfrm>
          <a:prstGeom prst="chevron">
            <a:avLst>
              <a:gd name="adj" fmla="val 50000"/>
            </a:avLst>
          </a:prstGeom>
          <a:solidFill>
            <a:srgbClr val="E1ADFD"/>
          </a:solidFill>
          <a:ln/>
        </p:spPr>
      </p:sp>
      <p:sp>
        <p:nvSpPr>
          <p:cNvPr id="27" name="Shape 1">
            <a:extLst>
              <a:ext uri="{FF2B5EF4-FFF2-40B4-BE49-F238E27FC236}">
                <a16:creationId xmlns:a16="http://schemas.microsoft.com/office/drawing/2014/main" id="{90F7ECC0-4A06-8B06-3272-ABD71D23159B}"/>
              </a:ext>
            </a:extLst>
          </p:cNvPr>
          <p:cNvSpPr/>
          <p:nvPr/>
        </p:nvSpPr>
        <p:spPr>
          <a:xfrm>
            <a:off x="6242686" y="1524692"/>
            <a:ext cx="334361" cy="335280"/>
          </a:xfrm>
          <a:prstGeom prst="chevron">
            <a:avLst>
              <a:gd name="adj" fmla="val 50000"/>
            </a:avLst>
          </a:prstGeom>
          <a:solidFill>
            <a:srgbClr val="E1ADFD"/>
          </a:solidFill>
          <a:ln/>
        </p:spPr>
      </p:sp>
    </p:spTree>
    <p:extLst>
      <p:ext uri="{BB962C8B-B14F-4D97-AF65-F5344CB8AC3E}">
        <p14:creationId xmlns:p14="http://schemas.microsoft.com/office/powerpoint/2010/main" val="2590750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DAD118F-76CB-1EF9-34F2-7C98864D81D0}"/>
            </a:ext>
          </a:extLst>
        </p:cNvPr>
        <p:cNvGrpSpPr/>
        <p:nvPr/>
      </p:nvGrpSpPr>
      <p:grpSpPr>
        <a:xfrm>
          <a:off x="0" y="0"/>
          <a:ext cx="0" cy="0"/>
          <a:chOff x="0" y="0"/>
          <a:chExt cx="0" cy="0"/>
        </a:xfrm>
      </p:grpSpPr>
      <p:pic>
        <p:nvPicPr>
          <p:cNvPr id="2" name="Image 0" descr="https://kimi-img.moonshot.cn/pub/slides/slides_tmpl/image/25-08-27-20:07:37-d2nfa298bjvh7rlj0gcg.png">
            <a:extLst>
              <a:ext uri="{FF2B5EF4-FFF2-40B4-BE49-F238E27FC236}">
                <a16:creationId xmlns:a16="http://schemas.microsoft.com/office/drawing/2014/main" id="{62BFE482-0A44-0A61-3F0C-5CF269F0AF15}"/>
              </a:ext>
            </a:extLst>
          </p:cNvPr>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a:extLst>
              <a:ext uri="{FF2B5EF4-FFF2-40B4-BE49-F238E27FC236}">
                <a16:creationId xmlns:a16="http://schemas.microsoft.com/office/drawing/2014/main" id="{4B10E4FB-5768-10EF-A052-B025D05C6736}"/>
              </a:ext>
            </a:extLst>
          </p:cNvPr>
          <p:cNvSpPr/>
          <p:nvPr/>
        </p:nvSpPr>
        <p:spPr>
          <a:xfrm>
            <a:off x="860742" y="606490"/>
            <a:ext cx="10104755" cy="532358"/>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Dashboard Insights</a:t>
            </a:r>
            <a:endParaRPr lang="en-US" sz="1600" dirty="0"/>
          </a:p>
        </p:txBody>
      </p:sp>
      <p:sp>
        <p:nvSpPr>
          <p:cNvPr id="4" name="Shape 1">
            <a:extLst>
              <a:ext uri="{FF2B5EF4-FFF2-40B4-BE49-F238E27FC236}">
                <a16:creationId xmlns:a16="http://schemas.microsoft.com/office/drawing/2014/main" id="{2F104445-F5B8-1A14-5323-2B8692C692FF}"/>
              </a:ext>
            </a:extLst>
          </p:cNvPr>
          <p:cNvSpPr/>
          <p:nvPr/>
        </p:nvSpPr>
        <p:spPr>
          <a:xfrm>
            <a:off x="1016000" y="1473200"/>
            <a:ext cx="334361" cy="335280"/>
          </a:xfrm>
          <a:prstGeom prst="chevron">
            <a:avLst>
              <a:gd name="adj" fmla="val 50000"/>
            </a:avLst>
          </a:prstGeom>
          <a:solidFill>
            <a:srgbClr val="E1ADFD"/>
          </a:solidFill>
          <a:ln/>
        </p:spPr>
      </p:sp>
      <p:sp>
        <p:nvSpPr>
          <p:cNvPr id="5" name="Text 2">
            <a:extLst>
              <a:ext uri="{FF2B5EF4-FFF2-40B4-BE49-F238E27FC236}">
                <a16:creationId xmlns:a16="http://schemas.microsoft.com/office/drawing/2014/main" id="{51DCE796-76E3-ED5B-2D53-5C0BF16FB4CB}"/>
              </a:ext>
            </a:extLst>
          </p:cNvPr>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a:extLst>
              <a:ext uri="{FF2B5EF4-FFF2-40B4-BE49-F238E27FC236}">
                <a16:creationId xmlns:a16="http://schemas.microsoft.com/office/drawing/2014/main" id="{3CC748F4-A041-5F7E-DA96-86C417390A69}"/>
              </a:ext>
            </a:extLst>
          </p:cNvPr>
          <p:cNvSpPr/>
          <p:nvPr/>
        </p:nvSpPr>
        <p:spPr>
          <a:xfrm>
            <a:off x="1342674" y="1473200"/>
            <a:ext cx="334361" cy="335280"/>
          </a:xfrm>
          <a:prstGeom prst="chevron">
            <a:avLst>
              <a:gd name="adj" fmla="val 50000"/>
            </a:avLst>
          </a:prstGeom>
          <a:solidFill>
            <a:srgbClr val="E1ADFD"/>
          </a:solidFill>
          <a:ln/>
        </p:spPr>
        <p:txBody>
          <a:bodyPr/>
          <a:lstStyle/>
          <a:p>
            <a:endParaRPr lang="en-IN"/>
          </a:p>
        </p:txBody>
      </p:sp>
      <p:sp>
        <p:nvSpPr>
          <p:cNvPr id="7" name="Text 4">
            <a:extLst>
              <a:ext uri="{FF2B5EF4-FFF2-40B4-BE49-F238E27FC236}">
                <a16:creationId xmlns:a16="http://schemas.microsoft.com/office/drawing/2014/main" id="{0D66BFA9-2C62-9306-55E3-DFCD02084B78}"/>
              </a:ext>
            </a:extLst>
          </p:cNvPr>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a:extLst>
              <a:ext uri="{FF2B5EF4-FFF2-40B4-BE49-F238E27FC236}">
                <a16:creationId xmlns:a16="http://schemas.microsoft.com/office/drawing/2014/main" id="{5B0C410B-87E6-2660-76E7-CCFACD8D30B6}"/>
              </a:ext>
            </a:extLst>
          </p:cNvPr>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a:extLst>
              <a:ext uri="{FF2B5EF4-FFF2-40B4-BE49-F238E27FC236}">
                <a16:creationId xmlns:a16="http://schemas.microsoft.com/office/drawing/2014/main" id="{08AB10F4-4666-8DEF-1289-E6769DEC87A1}"/>
              </a:ext>
            </a:extLst>
          </p:cNvPr>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9C054B30-6C6A-6A5C-2B19-EA3FB4A0A136}"/>
              </a:ext>
            </a:extLst>
          </p:cNvPr>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4442127F-60D9-B0FE-4E07-074E4E4F2DE7}"/>
              </a:ext>
            </a:extLst>
          </p:cNvPr>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Picture 8">
            <a:extLst>
              <a:ext uri="{FF2B5EF4-FFF2-40B4-BE49-F238E27FC236}">
                <a16:creationId xmlns:a16="http://schemas.microsoft.com/office/drawing/2014/main" id="{15568472-D024-A9E1-F3C0-F69BEBAFD392}"/>
              </a:ext>
            </a:extLst>
          </p:cNvPr>
          <p:cNvPicPr>
            <a:picLocks noChangeAspect="1"/>
          </p:cNvPicPr>
          <p:nvPr/>
        </p:nvPicPr>
        <p:blipFill>
          <a:blip r:embed="rId4"/>
          <a:stretch>
            <a:fillRect/>
          </a:stretch>
        </p:blipFill>
        <p:spPr>
          <a:xfrm>
            <a:off x="1912775" y="1473200"/>
            <a:ext cx="8800309" cy="4778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77563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635" y="-635"/>
            <a:ext cx="12207240" cy="6885305"/>
          </a:xfrm>
          <a:prstGeom prst="rect">
            <a:avLst/>
          </a:prstGeom>
        </p:spPr>
      </p:pic>
      <p:sp>
        <p:nvSpPr>
          <p:cNvPr id="4" name="Shape 0"/>
          <p:cNvSpPr/>
          <p:nvPr/>
        </p:nvSpPr>
        <p:spPr>
          <a:xfrm>
            <a:off x="5097145" y="1184275"/>
            <a:ext cx="5905500" cy="673100"/>
          </a:xfrm>
          <a:prstGeom prst="roundRect">
            <a:avLst>
              <a:gd name="adj" fmla="val 50000"/>
            </a:avLst>
          </a:prstGeom>
          <a:solidFill>
            <a:srgbClr val="EAFAFE">
              <a:alpha val="63137"/>
            </a:srgbClr>
          </a:solidFill>
          <a:ln/>
        </p:spPr>
      </p:sp>
      <p:sp>
        <p:nvSpPr>
          <p:cNvPr id="5" name="Text 1"/>
          <p:cNvSpPr/>
          <p:nvPr/>
        </p:nvSpPr>
        <p:spPr>
          <a:xfrm>
            <a:off x="5097145" y="118427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6279515" y="1286510"/>
            <a:ext cx="12700" cy="467995"/>
          </a:xfrm>
          <a:prstGeom prst="line">
            <a:avLst/>
          </a:prstGeom>
          <a:noFill/>
          <a:ln w="19050">
            <a:solidFill>
              <a:srgbClr val="E1ADFD"/>
            </a:solidFill>
            <a:prstDash val="solid"/>
            <a:headEnd type="none"/>
            <a:tailEnd type="none"/>
          </a:ln>
        </p:spPr>
      </p:sp>
      <p:sp>
        <p:nvSpPr>
          <p:cNvPr id="7" name="Shape 3"/>
          <p:cNvSpPr/>
          <p:nvPr/>
        </p:nvSpPr>
        <p:spPr>
          <a:xfrm>
            <a:off x="5097145" y="2024380"/>
            <a:ext cx="5905500" cy="673100"/>
          </a:xfrm>
          <a:prstGeom prst="roundRect">
            <a:avLst>
              <a:gd name="adj" fmla="val 50000"/>
            </a:avLst>
          </a:prstGeom>
          <a:solidFill>
            <a:srgbClr val="EAFAFE">
              <a:alpha val="63137"/>
            </a:srgbClr>
          </a:solidFill>
          <a:ln/>
        </p:spPr>
      </p:sp>
      <p:sp>
        <p:nvSpPr>
          <p:cNvPr id="8" name="Text 4"/>
          <p:cNvSpPr/>
          <p:nvPr/>
        </p:nvSpPr>
        <p:spPr>
          <a:xfrm>
            <a:off x="5097145" y="202438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6279515" y="2126615"/>
            <a:ext cx="12700" cy="467995"/>
          </a:xfrm>
          <a:prstGeom prst="line">
            <a:avLst/>
          </a:prstGeom>
          <a:noFill/>
          <a:ln w="19050">
            <a:solidFill>
              <a:srgbClr val="E1ADFD"/>
            </a:solidFill>
            <a:prstDash val="solid"/>
            <a:headEnd type="none"/>
            <a:tailEnd type="none"/>
          </a:ln>
        </p:spPr>
      </p:sp>
      <p:sp>
        <p:nvSpPr>
          <p:cNvPr id="10" name="Shape 6"/>
          <p:cNvSpPr/>
          <p:nvPr/>
        </p:nvSpPr>
        <p:spPr>
          <a:xfrm>
            <a:off x="5097145" y="2864485"/>
            <a:ext cx="5905500" cy="673100"/>
          </a:xfrm>
          <a:prstGeom prst="roundRect">
            <a:avLst>
              <a:gd name="adj" fmla="val 50000"/>
            </a:avLst>
          </a:prstGeom>
          <a:solidFill>
            <a:srgbClr val="EAFAFE">
              <a:alpha val="63137"/>
            </a:srgbClr>
          </a:solidFill>
          <a:ln/>
        </p:spPr>
      </p:sp>
      <p:sp>
        <p:nvSpPr>
          <p:cNvPr id="11" name="Text 7"/>
          <p:cNvSpPr/>
          <p:nvPr/>
        </p:nvSpPr>
        <p:spPr>
          <a:xfrm>
            <a:off x="5097145" y="286448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flipH="1">
            <a:off x="6279515" y="2966720"/>
            <a:ext cx="12700" cy="467995"/>
          </a:xfrm>
          <a:prstGeom prst="line">
            <a:avLst/>
          </a:prstGeom>
          <a:noFill/>
          <a:ln w="19050">
            <a:solidFill>
              <a:srgbClr val="E1ADFD"/>
            </a:solidFill>
            <a:prstDash val="solid"/>
            <a:headEnd type="none"/>
            <a:tailEnd type="none"/>
          </a:ln>
        </p:spPr>
      </p:sp>
      <p:sp>
        <p:nvSpPr>
          <p:cNvPr id="13" name="Shape 9"/>
          <p:cNvSpPr/>
          <p:nvPr/>
        </p:nvSpPr>
        <p:spPr>
          <a:xfrm>
            <a:off x="5097145" y="3704590"/>
            <a:ext cx="5905500" cy="673100"/>
          </a:xfrm>
          <a:prstGeom prst="roundRect">
            <a:avLst>
              <a:gd name="adj" fmla="val 50000"/>
            </a:avLst>
          </a:prstGeom>
          <a:solidFill>
            <a:srgbClr val="EAFAFE">
              <a:alpha val="63137"/>
            </a:srgbClr>
          </a:solidFill>
          <a:ln/>
        </p:spPr>
      </p:sp>
      <p:sp>
        <p:nvSpPr>
          <p:cNvPr id="14" name="Text 10"/>
          <p:cNvSpPr/>
          <p:nvPr/>
        </p:nvSpPr>
        <p:spPr>
          <a:xfrm>
            <a:off x="5097145" y="370459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H="1">
            <a:off x="6279515" y="3806825"/>
            <a:ext cx="12700" cy="467995"/>
          </a:xfrm>
          <a:prstGeom prst="line">
            <a:avLst/>
          </a:prstGeom>
          <a:noFill/>
          <a:ln w="19050">
            <a:solidFill>
              <a:srgbClr val="E1ADFD"/>
            </a:solidFill>
            <a:prstDash val="solid"/>
            <a:headEnd type="none"/>
            <a:tailEnd type="none"/>
          </a:ln>
        </p:spPr>
      </p:sp>
      <p:sp>
        <p:nvSpPr>
          <p:cNvPr id="16" name="Shape 12"/>
          <p:cNvSpPr/>
          <p:nvPr/>
        </p:nvSpPr>
        <p:spPr>
          <a:xfrm>
            <a:off x="5097145" y="4544695"/>
            <a:ext cx="5905500" cy="673100"/>
          </a:xfrm>
          <a:prstGeom prst="roundRect">
            <a:avLst>
              <a:gd name="adj" fmla="val 50000"/>
            </a:avLst>
          </a:prstGeom>
          <a:solidFill>
            <a:srgbClr val="EAFAFE">
              <a:alpha val="63137"/>
            </a:srgbClr>
          </a:solidFill>
          <a:ln/>
        </p:spPr>
      </p:sp>
      <p:sp>
        <p:nvSpPr>
          <p:cNvPr id="17" name="Text 13"/>
          <p:cNvSpPr/>
          <p:nvPr/>
        </p:nvSpPr>
        <p:spPr>
          <a:xfrm>
            <a:off x="5097145" y="454469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flipH="1">
            <a:off x="6279515" y="4646930"/>
            <a:ext cx="12700" cy="467995"/>
          </a:xfrm>
          <a:prstGeom prst="line">
            <a:avLst/>
          </a:prstGeom>
          <a:noFill/>
          <a:ln w="19050">
            <a:solidFill>
              <a:srgbClr val="E1ADFD"/>
            </a:solidFill>
            <a:prstDash val="solid"/>
            <a:headEnd type="none"/>
            <a:tailEnd type="none"/>
          </a:ln>
        </p:spPr>
      </p:sp>
      <p:sp>
        <p:nvSpPr>
          <p:cNvPr id="19" name="Shape 15"/>
          <p:cNvSpPr/>
          <p:nvPr/>
        </p:nvSpPr>
        <p:spPr>
          <a:xfrm>
            <a:off x="5097145" y="5384800"/>
            <a:ext cx="5905500" cy="673100"/>
          </a:xfrm>
          <a:prstGeom prst="roundRect">
            <a:avLst>
              <a:gd name="adj" fmla="val 50000"/>
            </a:avLst>
          </a:prstGeom>
          <a:solidFill>
            <a:srgbClr val="EAFAFE">
              <a:alpha val="63137"/>
            </a:srgbClr>
          </a:solidFill>
          <a:ln/>
        </p:spPr>
      </p:sp>
      <p:sp>
        <p:nvSpPr>
          <p:cNvPr id="20" name="Text 16"/>
          <p:cNvSpPr/>
          <p:nvPr/>
        </p:nvSpPr>
        <p:spPr>
          <a:xfrm>
            <a:off x="5097145" y="538480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flipH="1">
            <a:off x="6279515" y="5487035"/>
            <a:ext cx="12700" cy="467995"/>
          </a:xfrm>
          <a:prstGeom prst="line">
            <a:avLst/>
          </a:prstGeom>
          <a:noFill/>
          <a:ln w="19050">
            <a:solidFill>
              <a:srgbClr val="E1ADFD"/>
            </a:solidFill>
            <a:prstDash val="solid"/>
            <a:headEnd type="none"/>
            <a:tailEnd type="none"/>
          </a:ln>
        </p:spPr>
      </p:sp>
      <p:sp>
        <p:nvSpPr>
          <p:cNvPr id="22" name="Text 18"/>
          <p:cNvSpPr/>
          <p:nvPr/>
        </p:nvSpPr>
        <p:spPr>
          <a:xfrm>
            <a:off x="222885" y="988695"/>
            <a:ext cx="4090670" cy="1272540"/>
          </a:xfrm>
          <a:prstGeom prst="rect">
            <a:avLst/>
          </a:prstGeom>
          <a:noFill/>
          <a:ln/>
        </p:spPr>
        <p:txBody>
          <a:bodyPr wrap="square" lIns="0" tIns="0" rIns="0" bIns="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3" name="Text 19"/>
          <p:cNvSpPr/>
          <p:nvPr/>
        </p:nvSpPr>
        <p:spPr>
          <a:xfrm>
            <a:off x="5281295" y="122936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48036D"/>
                </a:solidFill>
                <a:latin typeface="MiSans" pitchFamily="34" charset="0"/>
                <a:ea typeface="MiSans" pitchFamily="34" charset="-122"/>
                <a:cs typeface="MiSans" pitchFamily="34" charset="-120"/>
              </a:rPr>
              <a:t>01</a:t>
            </a:r>
            <a:endParaRPr lang="en-US" sz="1600" dirty="0"/>
          </a:p>
        </p:txBody>
      </p:sp>
      <p:sp>
        <p:nvSpPr>
          <p:cNvPr id="24" name="Text 20"/>
          <p:cNvSpPr/>
          <p:nvPr/>
        </p:nvSpPr>
        <p:spPr>
          <a:xfrm>
            <a:off x="6348095" y="129095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Opening</a:t>
            </a:r>
            <a:endParaRPr lang="en-US" sz="1600" dirty="0"/>
          </a:p>
        </p:txBody>
      </p:sp>
      <p:sp>
        <p:nvSpPr>
          <p:cNvPr id="25" name="Text 21"/>
          <p:cNvSpPr/>
          <p:nvPr/>
        </p:nvSpPr>
        <p:spPr>
          <a:xfrm>
            <a:off x="5281295" y="2069465"/>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02</a:t>
            </a:r>
            <a:endParaRPr lang="en-US" sz="1600" dirty="0"/>
          </a:p>
        </p:txBody>
      </p:sp>
      <p:sp>
        <p:nvSpPr>
          <p:cNvPr id="26" name="Text 22"/>
          <p:cNvSpPr/>
          <p:nvPr/>
        </p:nvSpPr>
        <p:spPr>
          <a:xfrm>
            <a:off x="6348095" y="213106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Project Overview</a:t>
            </a:r>
            <a:endParaRPr lang="en-US" sz="1600" dirty="0"/>
          </a:p>
        </p:txBody>
      </p:sp>
      <p:sp>
        <p:nvSpPr>
          <p:cNvPr id="27" name="Text 23"/>
          <p:cNvSpPr/>
          <p:nvPr/>
        </p:nvSpPr>
        <p:spPr>
          <a:xfrm>
            <a:off x="5281295" y="290957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48036D"/>
                </a:solidFill>
                <a:latin typeface="MiSans" pitchFamily="34" charset="0"/>
                <a:ea typeface="MiSans" pitchFamily="34" charset="-122"/>
                <a:cs typeface="MiSans" pitchFamily="34" charset="-120"/>
              </a:rPr>
              <a:t>03</a:t>
            </a:r>
            <a:endParaRPr lang="en-US" sz="1600" dirty="0"/>
          </a:p>
        </p:txBody>
      </p:sp>
      <p:sp>
        <p:nvSpPr>
          <p:cNvPr id="28" name="Text 24"/>
          <p:cNvSpPr/>
          <p:nvPr/>
        </p:nvSpPr>
        <p:spPr>
          <a:xfrm>
            <a:off x="6348095" y="297116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System Architecture</a:t>
            </a:r>
            <a:endParaRPr lang="en-US" sz="1600" dirty="0"/>
          </a:p>
        </p:txBody>
      </p:sp>
      <p:sp>
        <p:nvSpPr>
          <p:cNvPr id="29" name="Text 25"/>
          <p:cNvSpPr/>
          <p:nvPr/>
        </p:nvSpPr>
        <p:spPr>
          <a:xfrm>
            <a:off x="5281295" y="3749675"/>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04</a:t>
            </a:r>
            <a:endParaRPr lang="en-US" sz="1600" dirty="0"/>
          </a:p>
        </p:txBody>
      </p:sp>
      <p:sp>
        <p:nvSpPr>
          <p:cNvPr id="30" name="Text 26"/>
          <p:cNvSpPr/>
          <p:nvPr/>
        </p:nvSpPr>
        <p:spPr>
          <a:xfrm>
            <a:off x="6348095" y="381127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Data Flow</a:t>
            </a:r>
            <a:endParaRPr lang="en-US" sz="1600" dirty="0"/>
          </a:p>
        </p:txBody>
      </p:sp>
      <p:sp>
        <p:nvSpPr>
          <p:cNvPr id="31" name="Text 27"/>
          <p:cNvSpPr/>
          <p:nvPr/>
        </p:nvSpPr>
        <p:spPr>
          <a:xfrm>
            <a:off x="5281295" y="458978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48036D"/>
                </a:solidFill>
                <a:latin typeface="MiSans" pitchFamily="34" charset="0"/>
                <a:ea typeface="MiSans" pitchFamily="34" charset="-122"/>
                <a:cs typeface="MiSans" pitchFamily="34" charset="-120"/>
              </a:rPr>
              <a:t>05</a:t>
            </a:r>
            <a:endParaRPr lang="en-US" sz="1600" dirty="0"/>
          </a:p>
        </p:txBody>
      </p:sp>
      <p:sp>
        <p:nvSpPr>
          <p:cNvPr id="32" name="Text 28"/>
          <p:cNvSpPr/>
          <p:nvPr/>
        </p:nvSpPr>
        <p:spPr>
          <a:xfrm>
            <a:off x="6348095" y="465137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ML Detection</a:t>
            </a:r>
            <a:endParaRPr lang="en-US" sz="1600" dirty="0"/>
          </a:p>
        </p:txBody>
      </p:sp>
      <p:sp>
        <p:nvSpPr>
          <p:cNvPr id="33" name="Text 29"/>
          <p:cNvSpPr/>
          <p:nvPr/>
        </p:nvSpPr>
        <p:spPr>
          <a:xfrm>
            <a:off x="5281295" y="5429885"/>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06</a:t>
            </a:r>
            <a:endParaRPr lang="en-US" sz="1600" dirty="0"/>
          </a:p>
        </p:txBody>
      </p:sp>
      <p:sp>
        <p:nvSpPr>
          <p:cNvPr id="34" name="Text 30"/>
          <p:cNvSpPr/>
          <p:nvPr/>
        </p:nvSpPr>
        <p:spPr>
          <a:xfrm>
            <a:off x="6348095" y="549148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Dashboards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07</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Phishing Module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Gmail URL SMS Threat Detection</a:t>
            </a:r>
            <a:endParaRPr lang="en-US" sz="1600" dirty="0"/>
          </a:p>
        </p:txBody>
      </p:sp>
      <p:sp>
        <p:nvSpPr>
          <p:cNvPr id="4" name="Shape 1"/>
          <p:cNvSpPr/>
          <p:nvPr/>
        </p:nvSpPr>
        <p:spPr>
          <a:xfrm rot="21360000">
            <a:off x="987425" y="1570990"/>
            <a:ext cx="4177665" cy="1917065"/>
          </a:xfrm>
          <a:prstGeom prst="roundRect">
            <a:avLst>
              <a:gd name="adj" fmla="val 16667"/>
            </a:avLst>
          </a:prstGeom>
          <a:solidFill>
            <a:srgbClr val="E6E6FD"/>
          </a:solidFill>
          <a:ln/>
        </p:spPr>
      </p:sp>
      <p:sp>
        <p:nvSpPr>
          <p:cNvPr id="5" name="Text 2"/>
          <p:cNvSpPr/>
          <p:nvPr/>
        </p:nvSpPr>
        <p:spPr>
          <a:xfrm rot="21360000">
            <a:off x="987425" y="157099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85850" y="1597660"/>
            <a:ext cx="4714240" cy="2163445"/>
          </a:xfrm>
          <a:prstGeom prst="roundRect">
            <a:avLst>
              <a:gd name="adj" fmla="val 10334"/>
            </a:avLst>
          </a:prstGeom>
          <a:solidFill>
            <a:srgbClr val="FFFFFF"/>
          </a:solidFill>
          <a:ln w="25400">
            <a:solidFill>
              <a:srgbClr val="E6E6FD"/>
            </a:solidFill>
            <a:prstDash val="solid"/>
          </a:ln>
        </p:spPr>
      </p:sp>
      <p:sp>
        <p:nvSpPr>
          <p:cNvPr id="7" name="Text 4"/>
          <p:cNvSpPr/>
          <p:nvPr/>
        </p:nvSpPr>
        <p:spPr>
          <a:xfrm>
            <a:off x="1085850" y="159766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344930" y="1811655"/>
            <a:ext cx="4318000"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Simulated Email Inbox</a:t>
            </a:r>
            <a:endParaRPr lang="en-US" sz="1600" dirty="0"/>
          </a:p>
        </p:txBody>
      </p:sp>
      <p:sp>
        <p:nvSpPr>
          <p:cNvPr id="9" name="Text 6"/>
          <p:cNvSpPr/>
          <p:nvPr/>
        </p:nvSpPr>
        <p:spPr>
          <a:xfrm>
            <a:off x="1325880" y="2209165"/>
            <a:ext cx="439420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 simulated inbox of 50 emails is processed using TF-IDF vectorizer and Logistic Regression to detect phishing threats.</a:t>
            </a:r>
            <a:endParaRPr lang="en-US" sz="1600" dirty="0"/>
          </a:p>
        </p:txBody>
      </p:sp>
      <p:sp>
        <p:nvSpPr>
          <p:cNvPr id="10" name="Shape 7"/>
          <p:cNvSpPr/>
          <p:nvPr/>
        </p:nvSpPr>
        <p:spPr>
          <a:xfrm rot="21360000">
            <a:off x="6570345" y="1570990"/>
            <a:ext cx="4177665" cy="1917065"/>
          </a:xfrm>
          <a:prstGeom prst="roundRect">
            <a:avLst>
              <a:gd name="adj" fmla="val 16667"/>
            </a:avLst>
          </a:prstGeom>
          <a:solidFill>
            <a:srgbClr val="E6E6FD"/>
          </a:solidFill>
          <a:ln/>
        </p:spPr>
      </p:sp>
      <p:sp>
        <p:nvSpPr>
          <p:cNvPr id="11" name="Text 8"/>
          <p:cNvSpPr/>
          <p:nvPr/>
        </p:nvSpPr>
        <p:spPr>
          <a:xfrm rot="21360000">
            <a:off x="6570345" y="157099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6668770" y="1597660"/>
            <a:ext cx="4714240" cy="2163445"/>
          </a:xfrm>
          <a:prstGeom prst="roundRect">
            <a:avLst>
              <a:gd name="adj" fmla="val 10334"/>
            </a:avLst>
          </a:prstGeom>
          <a:solidFill>
            <a:srgbClr val="FFFFFF"/>
          </a:solidFill>
          <a:ln w="25400">
            <a:solidFill>
              <a:srgbClr val="E6E6FD"/>
            </a:solidFill>
            <a:prstDash val="solid"/>
          </a:ln>
        </p:spPr>
      </p:sp>
      <p:sp>
        <p:nvSpPr>
          <p:cNvPr id="13" name="Text 10"/>
          <p:cNvSpPr/>
          <p:nvPr/>
        </p:nvSpPr>
        <p:spPr>
          <a:xfrm>
            <a:off x="6668770" y="159766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6927850" y="1811655"/>
            <a:ext cx="4318000"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Action Determination</a:t>
            </a:r>
            <a:endParaRPr lang="en-US" sz="1600" dirty="0"/>
          </a:p>
        </p:txBody>
      </p:sp>
      <p:sp>
        <p:nvSpPr>
          <p:cNvPr id="15" name="Text 12"/>
          <p:cNvSpPr/>
          <p:nvPr/>
        </p:nvSpPr>
        <p:spPr>
          <a:xfrm>
            <a:off x="6908800" y="2209165"/>
            <a:ext cx="439420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combined score determines the action: Quarantine, Review, or Safe, ensuring appropriate handling of potential threats.</a:t>
            </a:r>
            <a:endParaRPr lang="en-US" sz="1600" dirty="0"/>
          </a:p>
        </p:txBody>
      </p:sp>
      <p:sp>
        <p:nvSpPr>
          <p:cNvPr id="16" name="Shape 13"/>
          <p:cNvSpPr/>
          <p:nvPr/>
        </p:nvSpPr>
        <p:spPr>
          <a:xfrm rot="21360000">
            <a:off x="987425" y="4090670"/>
            <a:ext cx="4177665" cy="1917065"/>
          </a:xfrm>
          <a:prstGeom prst="roundRect">
            <a:avLst>
              <a:gd name="adj" fmla="val 16667"/>
            </a:avLst>
          </a:prstGeom>
          <a:solidFill>
            <a:srgbClr val="E6E6FD"/>
          </a:solidFill>
          <a:ln/>
        </p:spPr>
      </p:sp>
      <p:sp>
        <p:nvSpPr>
          <p:cNvPr id="17" name="Text 14"/>
          <p:cNvSpPr/>
          <p:nvPr/>
        </p:nvSpPr>
        <p:spPr>
          <a:xfrm rot="21360000">
            <a:off x="987425" y="409067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085850" y="4117340"/>
            <a:ext cx="4714240" cy="2163445"/>
          </a:xfrm>
          <a:prstGeom prst="roundRect">
            <a:avLst>
              <a:gd name="adj" fmla="val 10334"/>
            </a:avLst>
          </a:prstGeom>
          <a:solidFill>
            <a:srgbClr val="FFFFFF"/>
          </a:solidFill>
          <a:ln w="25400">
            <a:solidFill>
              <a:srgbClr val="E6E6FD"/>
            </a:solidFill>
            <a:prstDash val="solid"/>
          </a:ln>
        </p:spPr>
      </p:sp>
      <p:sp>
        <p:nvSpPr>
          <p:cNvPr id="19" name="Text 16"/>
          <p:cNvSpPr/>
          <p:nvPr/>
        </p:nvSpPr>
        <p:spPr>
          <a:xfrm>
            <a:off x="1085850" y="411734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7"/>
          <p:cNvSpPr/>
          <p:nvPr/>
        </p:nvSpPr>
        <p:spPr>
          <a:xfrm>
            <a:off x="1344930" y="4331335"/>
            <a:ext cx="4318000"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URL and Attachment Analysis</a:t>
            </a:r>
            <a:endParaRPr lang="en-US" sz="1600" dirty="0"/>
          </a:p>
        </p:txBody>
      </p:sp>
      <p:sp>
        <p:nvSpPr>
          <p:cNvPr id="21" name="Text 18"/>
          <p:cNvSpPr/>
          <p:nvPr/>
        </p:nvSpPr>
        <p:spPr>
          <a:xfrm>
            <a:off x="1325880" y="4728845"/>
            <a:ext cx="439420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URLs are extracted, and attachments are scored for risk, combining metrics to determine the overall threat level.</a:t>
            </a:r>
            <a:endParaRPr lang="en-US" sz="1600" dirty="0"/>
          </a:p>
        </p:txBody>
      </p:sp>
      <p:sp>
        <p:nvSpPr>
          <p:cNvPr id="22" name="Shape 19"/>
          <p:cNvSpPr/>
          <p:nvPr/>
        </p:nvSpPr>
        <p:spPr>
          <a:xfrm rot="21360000">
            <a:off x="6570345" y="4090670"/>
            <a:ext cx="4177665" cy="1917065"/>
          </a:xfrm>
          <a:prstGeom prst="roundRect">
            <a:avLst>
              <a:gd name="adj" fmla="val 16667"/>
            </a:avLst>
          </a:prstGeom>
          <a:solidFill>
            <a:srgbClr val="E6E6FD"/>
          </a:solidFill>
          <a:ln/>
        </p:spPr>
      </p:sp>
      <p:sp>
        <p:nvSpPr>
          <p:cNvPr id="23" name="Text 20"/>
          <p:cNvSpPr/>
          <p:nvPr/>
        </p:nvSpPr>
        <p:spPr>
          <a:xfrm rot="21360000">
            <a:off x="6570345" y="409067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668770" y="4117340"/>
            <a:ext cx="4714240" cy="2163445"/>
          </a:xfrm>
          <a:prstGeom prst="roundRect">
            <a:avLst>
              <a:gd name="adj" fmla="val 10334"/>
            </a:avLst>
          </a:prstGeom>
          <a:solidFill>
            <a:srgbClr val="FFFFFF"/>
          </a:solidFill>
          <a:ln w="25400">
            <a:solidFill>
              <a:srgbClr val="E6E6FD"/>
            </a:solidFill>
            <a:prstDash val="solid"/>
          </a:ln>
        </p:spPr>
      </p:sp>
      <p:sp>
        <p:nvSpPr>
          <p:cNvPr id="25" name="Text 22"/>
          <p:cNvSpPr/>
          <p:nvPr/>
        </p:nvSpPr>
        <p:spPr>
          <a:xfrm>
            <a:off x="6668770" y="411734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Text 23"/>
          <p:cNvSpPr/>
          <p:nvPr/>
        </p:nvSpPr>
        <p:spPr>
          <a:xfrm>
            <a:off x="6927850" y="4331335"/>
            <a:ext cx="4318000"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Risk Distribution</a:t>
            </a:r>
            <a:endParaRPr lang="en-US" sz="1600" dirty="0"/>
          </a:p>
        </p:txBody>
      </p:sp>
      <p:sp>
        <p:nvSpPr>
          <p:cNvPr id="27" name="Text 24"/>
          <p:cNvSpPr/>
          <p:nvPr/>
        </p:nvSpPr>
        <p:spPr>
          <a:xfrm>
            <a:off x="6908800" y="4728845"/>
            <a:ext cx="439420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module generates risk distribution and sender vs risk plots, providing detailed insights into threat sources.</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08</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Insights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flipV="1">
            <a:off x="0" y="0"/>
            <a:ext cx="12192000" cy="3768574"/>
          </a:xfrm>
          <a:prstGeom prst="round2SameRect">
            <a:avLst>
              <a:gd name="adj1" fmla="val 50000"/>
              <a:gd name="adj2" fmla="val 0"/>
            </a:avLst>
          </a:prstGeom>
          <a:solidFill>
            <a:srgbClr val="E6E6FD"/>
          </a:solidFill>
          <a:ln/>
        </p:spPr>
      </p:sp>
      <p:sp>
        <p:nvSpPr>
          <p:cNvPr id="4" name="Text 1"/>
          <p:cNvSpPr/>
          <p:nvPr/>
        </p:nvSpPr>
        <p:spPr>
          <a:xfrm>
            <a:off x="0" y="0"/>
            <a:ext cx="12192000" cy="3768574"/>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3970" y="5420360"/>
            <a:ext cx="12206605" cy="1463040"/>
          </a:xfrm>
          <a:prstGeom prst="round2SameRect">
            <a:avLst>
              <a:gd name="adj1" fmla="val 16667"/>
              <a:gd name="adj2" fmla="val 0"/>
            </a:avLst>
          </a:prstGeom>
          <a:solidFill>
            <a:srgbClr val="E6E6FD"/>
          </a:solidFill>
          <a:ln/>
        </p:spPr>
      </p:sp>
      <p:sp>
        <p:nvSpPr>
          <p:cNvPr id="6" name="Text 3"/>
          <p:cNvSpPr/>
          <p:nvPr/>
        </p:nvSpPr>
        <p:spPr>
          <a:xfrm>
            <a:off x="-13970" y="5420360"/>
            <a:ext cx="12206605" cy="1463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2126694" y="491270"/>
            <a:ext cx="7938612" cy="906708"/>
          </a:xfrm>
          <a:prstGeom prst="rect">
            <a:avLst/>
          </a:prstGeom>
          <a:noFill/>
          <a:ln/>
        </p:spPr>
        <p:txBody>
          <a:bodyPr wrap="square" lIns="91440" tIns="45720" rIns="91440" bIns="45720" rtlCol="0" anchor="t"/>
          <a:lstStyle/>
          <a:p>
            <a:pPr>
              <a:lnSpc>
                <a:spcPct val="100000"/>
              </a:lnSpc>
            </a:pPr>
            <a:r>
              <a:rPr lang="en-US" sz="4000" b="1" dirty="0">
                <a:solidFill>
                  <a:srgbClr val="000000"/>
                </a:solidFill>
                <a:latin typeface="MiSans" pitchFamily="34" charset="0"/>
                <a:ea typeface="MiSans" pitchFamily="34" charset="-122"/>
                <a:cs typeface="MiSans" pitchFamily="34" charset="-120"/>
              </a:rPr>
              <a:t>Key Security Insights Uncovered</a:t>
            </a:r>
            <a:endParaRPr lang="en-US" sz="1600" dirty="0"/>
          </a:p>
        </p:txBody>
      </p:sp>
      <p:sp>
        <p:nvSpPr>
          <p:cNvPr id="8" name="Shape 5"/>
          <p:cNvSpPr/>
          <p:nvPr/>
        </p:nvSpPr>
        <p:spPr>
          <a:xfrm>
            <a:off x="976156" y="1295400"/>
            <a:ext cx="10468947" cy="4099560"/>
          </a:xfrm>
          <a:prstGeom prst="roundRect">
            <a:avLst>
              <a:gd name="adj" fmla="val 6531"/>
            </a:avLst>
          </a:prstGeom>
          <a:solidFill>
            <a:srgbClr val="FFFFFF">
              <a:alpha val="94118"/>
            </a:srgbClr>
          </a:solidFill>
          <a:ln w="19050">
            <a:gradFill flip="none" rotWithShape="1">
              <a:gsLst>
                <a:gs pos="0">
                  <a:srgbClr val="E1ADFD"/>
                </a:gs>
                <a:gs pos="100000">
                  <a:srgbClr val="94E7FC"/>
                </a:gs>
              </a:gsLst>
              <a:lin ang="2700000" scaled="1"/>
            </a:gradFill>
            <a:prstDash val="solid"/>
          </a:ln>
        </p:spPr>
      </p:sp>
      <p:sp>
        <p:nvSpPr>
          <p:cNvPr id="9" name="Text 6"/>
          <p:cNvSpPr/>
          <p:nvPr/>
        </p:nvSpPr>
        <p:spPr>
          <a:xfrm>
            <a:off x="2430463" y="2067560"/>
            <a:ext cx="7331075" cy="37338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307392" y="1659890"/>
            <a:ext cx="9806473" cy="3547381"/>
          </a:xfrm>
          <a:prstGeom prst="rect">
            <a:avLst/>
          </a:prstGeom>
          <a:noFill/>
          <a:ln/>
        </p:spPr>
        <p:txBody>
          <a:bodyPr wrap="square" lIns="91440" tIns="45720" rIns="91440" bIns="45720" rtlCol="0" anchor="t">
            <a:spAutoFit/>
          </a:bodyPr>
          <a:lstStyle/>
          <a:p>
            <a:pPr marL="285750" indent="-285750" algn="just">
              <a:lnSpc>
                <a:spcPct val="130000"/>
              </a:lnSpc>
              <a:buFont typeface="Arial" panose="020B0604020202020204" pitchFamily="34" charset="0"/>
              <a:buChar char="•"/>
            </a:pPr>
            <a:r>
              <a:rPr lang="en-US" dirty="0">
                <a:solidFill>
                  <a:srgbClr val="000000"/>
                </a:solidFill>
                <a:latin typeface="MiSans" pitchFamily="34" charset="0"/>
                <a:ea typeface="MiSans" pitchFamily="34" charset="-122"/>
                <a:cs typeface="MiSans" pitchFamily="34" charset="-120"/>
              </a:rPr>
              <a:t>The system provides key insights, including average risk levels, mitigation costs, phishing email percentages, and identification of risky senders and subjects.</a:t>
            </a:r>
            <a:br>
              <a:rPr lang="en-US" sz="1400" dirty="0"/>
            </a:br>
            <a:endParaRPr lang="en-US" sz="1400" dirty="0"/>
          </a:p>
          <a:p>
            <a:pPr marL="285750" indent="-285750" algn="just">
              <a:lnSpc>
                <a:spcPct val="130000"/>
              </a:lnSpc>
              <a:buFont typeface="Arial" panose="020B0604020202020204" pitchFamily="34" charset="0"/>
              <a:buChar char="•"/>
            </a:pPr>
            <a:r>
              <a:rPr lang="en-US" dirty="0">
                <a:latin typeface="MiSans" panose="020B0604020202020204" charset="-122"/>
                <a:ea typeface="MiSans" panose="020B0604020202020204" charset="-122"/>
                <a:cs typeface="MiSans" panose="020B0604020202020204" charset="-122"/>
              </a:rPr>
              <a:t>The system exports final results as structured CSV files, risk and cost trend plots, and an automatically generated PDF summary stored. These outputs compile end-to-end analytics from ingestion, detection, RL actions and business impact scoring. </a:t>
            </a:r>
          </a:p>
          <a:p>
            <a:pPr marL="285750" indent="-285750" algn="just">
              <a:lnSpc>
                <a:spcPct val="130000"/>
              </a:lnSpc>
              <a:buFont typeface="Arial" panose="020B0604020202020204" pitchFamily="34" charset="0"/>
              <a:buChar char="•"/>
            </a:pPr>
            <a:endParaRPr lang="en-US" dirty="0">
              <a:latin typeface="MiSans" panose="020B0604020202020204" charset="-122"/>
              <a:ea typeface="MiSans" panose="020B0604020202020204" charset="-122"/>
              <a:cs typeface="MiSans" panose="020B0604020202020204" charset="-122"/>
            </a:endParaRPr>
          </a:p>
          <a:p>
            <a:pPr marL="285750" indent="-285750" algn="just">
              <a:lnSpc>
                <a:spcPct val="130000"/>
              </a:lnSpc>
              <a:buFont typeface="Arial" panose="020B0604020202020204" pitchFamily="34" charset="0"/>
              <a:buChar char="•"/>
            </a:pPr>
            <a:r>
              <a:rPr lang="en-US" dirty="0">
                <a:latin typeface="MiSans" panose="020B0604020202020204" charset="-122"/>
                <a:ea typeface="MiSans" panose="020B0604020202020204" charset="-122"/>
                <a:cs typeface="MiSans" panose="020B0604020202020204" charset="-122"/>
              </a:rPr>
              <a:t>The module also includes deployment mapping for GCP, covering Pub/Sub, Big Query, Vertex AI and Cloud Run, enabling seamless migration to a production environment.</a:t>
            </a:r>
          </a:p>
          <a:p>
            <a:pPr>
              <a:lnSpc>
                <a:spcPct val="130000"/>
              </a:lnSpc>
            </a:pP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09</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Tech Stack</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11860" y="639437"/>
            <a:ext cx="10104755" cy="665321"/>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Technology Stack Overview</a:t>
            </a:r>
            <a:endParaRPr lang="en-US" sz="1600" dirty="0"/>
          </a:p>
        </p:txBody>
      </p:sp>
      <p:sp>
        <p:nvSpPr>
          <p:cNvPr id="4" name="Shape 1"/>
          <p:cNvSpPr/>
          <p:nvPr/>
        </p:nvSpPr>
        <p:spPr>
          <a:xfrm rot="5400000">
            <a:off x="81597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5" name="Text 2"/>
          <p:cNvSpPr/>
          <p:nvPr/>
        </p:nvSpPr>
        <p:spPr>
          <a:xfrm rot="5400000">
            <a:off x="81597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31240" y="1775460"/>
            <a:ext cx="3023870" cy="762000"/>
          </a:xfrm>
          <a:prstGeom prst="roundRect">
            <a:avLst>
              <a:gd name="adj" fmla="val 0"/>
            </a:avLst>
          </a:prstGeom>
          <a:solidFill>
            <a:srgbClr val="E6E6FD"/>
          </a:solidFill>
          <a:ln/>
        </p:spPr>
      </p:sp>
      <p:sp>
        <p:nvSpPr>
          <p:cNvPr id="7" name="Text 4"/>
          <p:cNvSpPr/>
          <p:nvPr/>
        </p:nvSpPr>
        <p:spPr>
          <a:xfrm>
            <a:off x="103124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265238" y="2004755"/>
            <a:ext cx="2556510" cy="303411"/>
          </a:xfrm>
          <a:prstGeom prst="rect">
            <a:avLst/>
          </a:prstGeom>
          <a:noFill/>
          <a:ln/>
        </p:spPr>
        <p:txBody>
          <a:bodyPr wrap="square" lIns="91440" tIns="45720" rIns="91440" bIns="45720" rtlCol="0" anchor="t">
            <a:spAutoFit/>
          </a:bodyP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Core Technologies</a:t>
            </a:r>
            <a:endParaRPr lang="en-US" sz="1600" dirty="0"/>
          </a:p>
        </p:txBody>
      </p:sp>
      <p:sp>
        <p:nvSpPr>
          <p:cNvPr id="9" name="Text 6"/>
          <p:cNvSpPr/>
          <p:nvPr/>
        </p:nvSpPr>
        <p:spPr>
          <a:xfrm>
            <a:off x="1136015" y="2593340"/>
            <a:ext cx="2814320" cy="1818481"/>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The technology stack includes Python, Spark, Kafka-style simulation, Scikit-learn models, </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TF-IDF, Pandas, </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NumPy, Matplotlib,</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 and Plotly.</a:t>
            </a:r>
            <a:endParaRPr lang="en-US" sz="1600" dirty="0"/>
          </a:p>
        </p:txBody>
      </p:sp>
      <p:sp>
        <p:nvSpPr>
          <p:cNvPr id="10" name="Shape 7"/>
          <p:cNvSpPr/>
          <p:nvPr/>
        </p:nvSpPr>
        <p:spPr>
          <a:xfrm>
            <a:off x="2017395" y="5783580"/>
            <a:ext cx="1052195" cy="121920"/>
          </a:xfrm>
          <a:prstGeom prst="ellipse">
            <a:avLst/>
          </a:prstGeom>
          <a:solidFill>
            <a:srgbClr val="E1ADFD">
              <a:alpha val="65098"/>
            </a:srgbClr>
          </a:solidFill>
          <a:ln/>
        </p:spPr>
      </p:sp>
      <p:sp>
        <p:nvSpPr>
          <p:cNvPr id="11" name="Text 8"/>
          <p:cNvSpPr/>
          <p:nvPr/>
        </p:nvSpPr>
        <p:spPr>
          <a:xfrm>
            <a:off x="201739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5400000">
            <a:off x="4349115" y="203771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3" name="Text 10"/>
          <p:cNvSpPr/>
          <p:nvPr/>
        </p:nvSpPr>
        <p:spPr>
          <a:xfrm rot="5400000">
            <a:off x="4349115" y="203771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564380" y="1379220"/>
            <a:ext cx="3023870" cy="762000"/>
          </a:xfrm>
          <a:prstGeom prst="roundRect">
            <a:avLst>
              <a:gd name="adj" fmla="val 0"/>
            </a:avLst>
          </a:prstGeom>
          <a:solidFill>
            <a:srgbClr val="E6E6FD"/>
          </a:solidFill>
          <a:ln/>
        </p:spPr>
      </p:sp>
      <p:sp>
        <p:nvSpPr>
          <p:cNvPr id="15" name="Text 12"/>
          <p:cNvSpPr/>
          <p:nvPr/>
        </p:nvSpPr>
        <p:spPr>
          <a:xfrm>
            <a:off x="4564380" y="137922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4636453" y="1546265"/>
            <a:ext cx="2919095" cy="638770"/>
          </a:xfrm>
          <a:prstGeom prst="rect">
            <a:avLst/>
          </a:prstGeom>
          <a:noFill/>
          <a:ln/>
        </p:spPr>
        <p:txBody>
          <a:bodyPr wrap="square" lIns="91440" tIns="45720" rIns="91440" bIns="45720" rtlCol="0" anchor="t"/>
          <a:lstStyle/>
          <a:p>
            <a:pPr algn="ctr">
              <a:lnSpc>
                <a:spcPct val="100000"/>
              </a:lnSpc>
            </a:pPr>
            <a:r>
              <a:rPr lang="en-US" sz="2000" b="1" dirty="0">
                <a:solidFill>
                  <a:srgbClr val="000000"/>
                </a:solidFill>
                <a:latin typeface="MiSans" pitchFamily="34" charset="0"/>
                <a:ea typeface="MiSans" pitchFamily="34" charset="-122"/>
                <a:cs typeface="MiSans" pitchFamily="34" charset="-120"/>
              </a:rPr>
              <a:t>Optional Technologies</a:t>
            </a:r>
            <a:endParaRPr lang="en-US" sz="1600" dirty="0"/>
          </a:p>
        </p:txBody>
      </p:sp>
      <p:sp>
        <p:nvSpPr>
          <p:cNvPr id="17" name="Text 14"/>
          <p:cNvSpPr/>
          <p:nvPr/>
        </p:nvSpPr>
        <p:spPr>
          <a:xfrm>
            <a:off x="4669155" y="2197100"/>
            <a:ext cx="2814320" cy="1793081"/>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Optional technologies</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 like YOLO and </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Stable-Baselines3 </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are considered for</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 future enhancements, expanding the system's capabilities.</a:t>
            </a:r>
            <a:endParaRPr lang="en-US" sz="1600" dirty="0"/>
          </a:p>
        </p:txBody>
      </p:sp>
      <p:sp>
        <p:nvSpPr>
          <p:cNvPr id="18" name="Shape 15"/>
          <p:cNvSpPr/>
          <p:nvPr/>
        </p:nvSpPr>
        <p:spPr>
          <a:xfrm>
            <a:off x="5550535" y="5387340"/>
            <a:ext cx="1052195" cy="121920"/>
          </a:xfrm>
          <a:prstGeom prst="ellipse">
            <a:avLst/>
          </a:prstGeom>
          <a:solidFill>
            <a:srgbClr val="E1ADFD">
              <a:alpha val="65098"/>
            </a:srgbClr>
          </a:solidFill>
          <a:ln/>
        </p:spPr>
      </p:sp>
      <p:sp>
        <p:nvSpPr>
          <p:cNvPr id="19" name="Text 16"/>
          <p:cNvSpPr/>
          <p:nvPr/>
        </p:nvSpPr>
        <p:spPr>
          <a:xfrm>
            <a:off x="5550535" y="538734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rot="5400000">
            <a:off x="788225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21" name="Text 18"/>
          <p:cNvSpPr/>
          <p:nvPr/>
        </p:nvSpPr>
        <p:spPr>
          <a:xfrm rot="5400000">
            <a:off x="788225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097520" y="1775460"/>
            <a:ext cx="3023870" cy="762000"/>
          </a:xfrm>
          <a:prstGeom prst="roundRect">
            <a:avLst>
              <a:gd name="adj" fmla="val 0"/>
            </a:avLst>
          </a:prstGeom>
          <a:solidFill>
            <a:srgbClr val="E6E6FD"/>
          </a:solidFill>
          <a:ln/>
        </p:spPr>
      </p:sp>
      <p:sp>
        <p:nvSpPr>
          <p:cNvPr id="23" name="Text 20"/>
          <p:cNvSpPr/>
          <p:nvPr/>
        </p:nvSpPr>
        <p:spPr>
          <a:xfrm>
            <a:off x="8331518" y="1967250"/>
            <a:ext cx="2556510" cy="340916"/>
          </a:xfrm>
          <a:prstGeom prst="rect">
            <a:avLst/>
          </a:prstGeom>
          <a:noFill/>
          <a:ln/>
        </p:spPr>
        <p:txBody>
          <a:bodyPr wrap="square" lIns="91440" tIns="45720" rIns="91440" bIns="45720" rtlCol="0" anchor="t">
            <a:spAutoFit/>
          </a:bodyPr>
          <a:lstStyle/>
          <a:p>
            <a:pPr algn="ctr">
              <a:lnSpc>
                <a:spcPct val="100000"/>
              </a:lnSpc>
            </a:pPr>
            <a:r>
              <a:rPr lang="en-US" sz="2200" b="1" dirty="0">
                <a:solidFill>
                  <a:srgbClr val="000000"/>
                </a:solidFill>
                <a:latin typeface="MiSans" pitchFamily="34" charset="0"/>
                <a:ea typeface="MiSans" pitchFamily="34" charset="-122"/>
                <a:cs typeface="MiSans" pitchFamily="34" charset="-120"/>
              </a:rPr>
              <a:t>Dashboard Tools</a:t>
            </a:r>
            <a:endParaRPr lang="en-US" sz="1600" dirty="0"/>
          </a:p>
        </p:txBody>
      </p:sp>
      <p:sp>
        <p:nvSpPr>
          <p:cNvPr id="24" name="Text 21"/>
          <p:cNvSpPr/>
          <p:nvPr/>
        </p:nvSpPr>
        <p:spPr>
          <a:xfrm>
            <a:off x="8202295" y="2593340"/>
            <a:ext cx="2814320" cy="1569641"/>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Streamlit and Dash</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 are used for creating interactive dashboards, providing real-time visualizations and </a:t>
            </a:r>
            <a:endParaRPr lang="en-US" sz="1600" dirty="0"/>
          </a:p>
          <a:p>
            <a:pPr algn="ctr">
              <a:lnSpc>
                <a:spcPct val="100000"/>
              </a:lnSpc>
            </a:pPr>
            <a:r>
              <a:rPr lang="en-US" sz="1600" dirty="0">
                <a:solidFill>
                  <a:srgbClr val="000000"/>
                </a:solidFill>
                <a:latin typeface="MiSans" pitchFamily="34" charset="0"/>
                <a:ea typeface="MiSans" pitchFamily="34" charset="-122"/>
                <a:cs typeface="MiSans" pitchFamily="34" charset="-120"/>
              </a:rPr>
              <a:t>insights.</a:t>
            </a:r>
            <a:endParaRPr lang="en-US" sz="1600" dirty="0"/>
          </a:p>
        </p:txBody>
      </p:sp>
      <p:sp>
        <p:nvSpPr>
          <p:cNvPr id="25" name="Shape 22"/>
          <p:cNvSpPr/>
          <p:nvPr/>
        </p:nvSpPr>
        <p:spPr>
          <a:xfrm>
            <a:off x="9083675" y="5783580"/>
            <a:ext cx="1052195" cy="121920"/>
          </a:xfrm>
          <a:prstGeom prst="ellipse">
            <a:avLst/>
          </a:prstGeom>
          <a:solidFill>
            <a:srgbClr val="E1ADFD">
              <a:alpha val="65098"/>
            </a:srgbClr>
          </a:solidFill>
          <a:ln/>
        </p:spPr>
      </p:sp>
      <p:sp>
        <p:nvSpPr>
          <p:cNvPr id="26" name="Text 23"/>
          <p:cNvSpPr/>
          <p:nvPr/>
        </p:nvSpPr>
        <p:spPr>
          <a:xfrm>
            <a:off x="908367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10</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Challenges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Deployment Challenges &amp; Fixes</a:t>
            </a:r>
            <a:endParaRPr lang="en-US" sz="1600" dirty="0"/>
          </a:p>
        </p:txBody>
      </p:sp>
      <p:sp>
        <p:nvSpPr>
          <p:cNvPr id="4" name="Shape 1"/>
          <p:cNvSpPr/>
          <p:nvPr/>
        </p:nvSpPr>
        <p:spPr>
          <a:xfrm>
            <a:off x="-6985" y="1494790"/>
            <a:ext cx="12206605" cy="1126490"/>
          </a:xfrm>
          <a:prstGeom prst="roundRect">
            <a:avLst>
              <a:gd name="adj" fmla="val 0"/>
            </a:avLst>
          </a:prstGeom>
          <a:solidFill>
            <a:srgbClr val="E6E6FD"/>
          </a:solidFill>
          <a:ln/>
        </p:spPr>
      </p:sp>
      <p:sp>
        <p:nvSpPr>
          <p:cNvPr id="5" name="Text 2"/>
          <p:cNvSpPr/>
          <p:nvPr/>
        </p:nvSpPr>
        <p:spPr>
          <a:xfrm>
            <a:off x="-6985" y="1494790"/>
            <a:ext cx="12206605" cy="11264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92200" y="1925320"/>
            <a:ext cx="4359910" cy="4023360"/>
          </a:xfrm>
          <a:prstGeom prst="roundRect">
            <a:avLst>
              <a:gd name="adj" fmla="val 3066"/>
            </a:avLst>
          </a:prstGeom>
          <a:solidFill>
            <a:srgbClr val="FFFFFF"/>
          </a:solidFill>
          <a:ln w="19050">
            <a:solidFill>
              <a:srgbClr val="E1ADFD"/>
            </a:solidFill>
            <a:prstDash val="solid"/>
          </a:ln>
        </p:spPr>
      </p:sp>
      <p:sp>
        <p:nvSpPr>
          <p:cNvPr id="7" name="Text 4"/>
          <p:cNvSpPr/>
          <p:nvPr/>
        </p:nvSpPr>
        <p:spPr>
          <a:xfrm>
            <a:off x="109220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307465" y="3101340"/>
            <a:ext cx="3893185" cy="0"/>
          </a:xfrm>
          <a:prstGeom prst="line">
            <a:avLst/>
          </a:prstGeom>
          <a:noFill/>
          <a:ln w="19050">
            <a:solidFill>
              <a:srgbClr val="E1ADFD"/>
            </a:solidFill>
            <a:prstDash val="solid"/>
            <a:headEnd type="none"/>
            <a:tailEnd type="none"/>
          </a:ln>
        </p:spPr>
      </p:sp>
      <p:sp>
        <p:nvSpPr>
          <p:cNvPr id="9" name="Shape 6"/>
          <p:cNvSpPr/>
          <p:nvPr/>
        </p:nvSpPr>
        <p:spPr>
          <a:xfrm>
            <a:off x="5913120" y="1925320"/>
            <a:ext cx="4359910" cy="4023360"/>
          </a:xfrm>
          <a:prstGeom prst="roundRect">
            <a:avLst>
              <a:gd name="adj" fmla="val 3066"/>
            </a:avLst>
          </a:prstGeom>
          <a:solidFill>
            <a:srgbClr val="FFFFFF"/>
          </a:solidFill>
          <a:ln w="19050">
            <a:solidFill>
              <a:srgbClr val="E1ADFD"/>
            </a:solidFill>
            <a:prstDash val="solid"/>
          </a:ln>
        </p:spPr>
      </p:sp>
      <p:sp>
        <p:nvSpPr>
          <p:cNvPr id="10" name="Text 7"/>
          <p:cNvSpPr/>
          <p:nvPr/>
        </p:nvSpPr>
        <p:spPr>
          <a:xfrm>
            <a:off x="591312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128385" y="3101340"/>
            <a:ext cx="3893185" cy="0"/>
          </a:xfrm>
          <a:prstGeom prst="line">
            <a:avLst/>
          </a:prstGeom>
          <a:noFill/>
          <a:ln w="19050">
            <a:solidFill>
              <a:srgbClr val="E1ADFD"/>
            </a:solidFill>
            <a:prstDash val="solid"/>
            <a:headEnd type="none"/>
            <a:tailEnd type="none"/>
          </a:ln>
        </p:spPr>
      </p:sp>
      <p:sp>
        <p:nvSpPr>
          <p:cNvPr id="12" name="Text 9"/>
          <p:cNvSpPr/>
          <p:nvPr/>
        </p:nvSpPr>
        <p:spPr>
          <a:xfrm>
            <a:off x="132651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Ubuntu Repo Errors</a:t>
            </a:r>
            <a:endParaRPr lang="en-US" sz="1600" dirty="0"/>
          </a:p>
        </p:txBody>
      </p:sp>
      <p:sp>
        <p:nvSpPr>
          <p:cNvPr id="13" name="Text 10"/>
          <p:cNvSpPr/>
          <p:nvPr/>
        </p:nvSpPr>
        <p:spPr>
          <a:xfrm>
            <a:off x="1307465" y="3155315"/>
            <a:ext cx="3893185" cy="1023938"/>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Ubuntu repo 404 errors were resolved by rewriting the sources.list file, ensuring smooth package installation.</a:t>
            </a:r>
            <a:endParaRPr lang="en-US" sz="1600" dirty="0"/>
          </a:p>
        </p:txBody>
      </p:sp>
      <p:sp>
        <p:nvSpPr>
          <p:cNvPr id="14" name="Text 11"/>
          <p:cNvSpPr/>
          <p:nvPr/>
        </p:nvSpPr>
        <p:spPr>
          <a:xfrm>
            <a:off x="614743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Java Gateway Stability</a:t>
            </a:r>
            <a:endParaRPr lang="en-US" sz="1600" dirty="0"/>
          </a:p>
        </p:txBody>
      </p:sp>
      <p:sp>
        <p:nvSpPr>
          <p:cNvPr id="15" name="Text 12"/>
          <p:cNvSpPr/>
          <p:nvPr/>
        </p:nvSpPr>
        <p:spPr>
          <a:xfrm>
            <a:off x="6128385" y="3155315"/>
            <a:ext cx="3893185" cy="1023938"/>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Java 11 was manually installed to stabilize the Spark gateway, ensuring reliable data processing and analysis.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11</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Closing</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Conclusion &amp; Next Steps</a:t>
            </a:r>
            <a:endParaRPr lang="en-US" sz="1600" dirty="0"/>
          </a:p>
        </p:txBody>
      </p:sp>
      <p:sp>
        <p:nvSpPr>
          <p:cNvPr id="4" name="Shape 1"/>
          <p:cNvSpPr/>
          <p:nvPr/>
        </p:nvSpPr>
        <p:spPr>
          <a:xfrm>
            <a:off x="1016000" y="1473200"/>
            <a:ext cx="334361" cy="335280"/>
          </a:xfrm>
          <a:prstGeom prst="chevron">
            <a:avLst>
              <a:gd name="adj" fmla="val 50000"/>
            </a:avLst>
          </a:prstGeom>
          <a:solidFill>
            <a:srgbClr val="E1ADFD"/>
          </a:solidFill>
          <a:ln/>
        </p:spPr>
      </p:sp>
      <p:sp>
        <p:nvSpPr>
          <p:cNvPr id="5" name="Text 2"/>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342674" y="1473200"/>
            <a:ext cx="334361" cy="335280"/>
          </a:xfrm>
          <a:prstGeom prst="chevron">
            <a:avLst>
              <a:gd name="adj" fmla="val 50000"/>
            </a:avLst>
          </a:prstGeom>
          <a:solidFill>
            <a:srgbClr val="E1ADFD"/>
          </a:solidFill>
          <a:ln/>
        </p:spPr>
      </p:sp>
      <p:sp>
        <p:nvSpPr>
          <p:cNvPr id="7" name="Text 4"/>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03886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9" name="Text 6"/>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31240" y="3383280"/>
            <a:ext cx="4586605" cy="640080"/>
          </a:xfrm>
          <a:prstGeom prst="round2SameRect">
            <a:avLst>
              <a:gd name="adj1" fmla="val 16667"/>
              <a:gd name="adj2" fmla="val 0"/>
            </a:avLst>
          </a:prstGeom>
          <a:solidFill>
            <a:srgbClr val="E6E6FD"/>
          </a:solidFill>
          <a:ln/>
        </p:spPr>
      </p:sp>
      <p:sp>
        <p:nvSpPr>
          <p:cNvPr id="11" name="Text 8"/>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613410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13" name="Text 10"/>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6126480" y="3383280"/>
            <a:ext cx="4586605" cy="640080"/>
          </a:xfrm>
          <a:prstGeom prst="round2SameRect">
            <a:avLst>
              <a:gd name="adj1" fmla="val 16667"/>
              <a:gd name="adj2" fmla="val 0"/>
            </a:avLst>
          </a:prstGeom>
          <a:solidFill>
            <a:srgbClr val="E6E6FD"/>
          </a:solidFill>
          <a:ln/>
        </p:spPr>
      </p:sp>
      <p:sp>
        <p:nvSpPr>
          <p:cNvPr id="15" name="Text 12"/>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762125" y="1441450"/>
            <a:ext cx="894397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Complete Cybersecurity Framework</a:t>
            </a:r>
            <a:endParaRPr lang="en-US" sz="1600" dirty="0"/>
          </a:p>
        </p:txBody>
      </p:sp>
      <p:sp>
        <p:nvSpPr>
          <p:cNvPr id="17" name="Text 14"/>
          <p:cNvSpPr/>
          <p:nvPr/>
        </p:nvSpPr>
        <p:spPr>
          <a:xfrm>
            <a:off x="1016000" y="1960880"/>
            <a:ext cx="9794240" cy="712986"/>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The system delivers a complete real-time AI cybersecurity framework, integrating ML, NLP, analytics, and automated threat scoring.</a:t>
            </a:r>
            <a:endParaRPr lang="en-US" sz="1600" dirty="0"/>
          </a:p>
        </p:txBody>
      </p:sp>
      <p:sp>
        <p:nvSpPr>
          <p:cNvPr id="18" name="Text 15"/>
          <p:cNvSpPr/>
          <p:nvPr/>
        </p:nvSpPr>
        <p:spPr>
          <a:xfrm>
            <a:off x="1223645" y="3503930"/>
            <a:ext cx="420243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Modular and Scalable Design</a:t>
            </a:r>
            <a:endParaRPr lang="en-US" sz="1600" dirty="0"/>
          </a:p>
        </p:txBody>
      </p:sp>
      <p:sp>
        <p:nvSpPr>
          <p:cNvPr id="19" name="Text 16"/>
          <p:cNvSpPr/>
          <p:nvPr/>
        </p:nvSpPr>
        <p:spPr>
          <a:xfrm>
            <a:off x="1231900" y="4069080"/>
            <a:ext cx="41859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modular and scalable design ensures the system can be easily extended and adapted for enterprise use.</a:t>
            </a:r>
            <a:endParaRPr lang="en-US" sz="1600" dirty="0"/>
          </a:p>
        </p:txBody>
      </p:sp>
      <p:sp>
        <p:nvSpPr>
          <p:cNvPr id="20" name="Text 17"/>
          <p:cNvSpPr/>
          <p:nvPr/>
        </p:nvSpPr>
        <p:spPr>
          <a:xfrm>
            <a:off x="6318885" y="3503930"/>
            <a:ext cx="420243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Future Extensibility</a:t>
            </a:r>
            <a:endParaRPr lang="en-US" sz="1600" dirty="0"/>
          </a:p>
        </p:txBody>
      </p:sp>
      <p:sp>
        <p:nvSpPr>
          <p:cNvPr id="21" name="Text 18"/>
          <p:cNvSpPr/>
          <p:nvPr/>
        </p:nvSpPr>
        <p:spPr>
          <a:xfrm>
            <a:off x="6327140" y="4069080"/>
            <a:ext cx="4185920" cy="1268016"/>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With its robust foundation, the system is poised for future enhancements, ensuring continuous protection against evolving cyber threats.</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0" y="0"/>
            <a:ext cx="12207240" cy="6885305"/>
          </a:xfrm>
          <a:prstGeom prst="rect">
            <a:avLst/>
          </a:prstGeom>
        </p:spPr>
      </p:pic>
      <p:sp>
        <p:nvSpPr>
          <p:cNvPr id="4" name="Shape 0"/>
          <p:cNvSpPr/>
          <p:nvPr/>
        </p:nvSpPr>
        <p:spPr>
          <a:xfrm>
            <a:off x="5097145" y="1387475"/>
            <a:ext cx="5905500" cy="673100"/>
          </a:xfrm>
          <a:prstGeom prst="roundRect">
            <a:avLst>
              <a:gd name="adj" fmla="val 50000"/>
            </a:avLst>
          </a:prstGeom>
          <a:solidFill>
            <a:srgbClr val="EAFAFE">
              <a:alpha val="63137"/>
            </a:srgbClr>
          </a:solidFill>
          <a:ln/>
        </p:spPr>
      </p:sp>
      <p:sp>
        <p:nvSpPr>
          <p:cNvPr id="5" name="Text 1"/>
          <p:cNvSpPr/>
          <p:nvPr/>
        </p:nvSpPr>
        <p:spPr>
          <a:xfrm>
            <a:off x="5097145" y="138747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6279515" y="1489710"/>
            <a:ext cx="12700" cy="467995"/>
          </a:xfrm>
          <a:prstGeom prst="line">
            <a:avLst/>
          </a:prstGeom>
          <a:noFill/>
          <a:ln w="19050">
            <a:solidFill>
              <a:srgbClr val="E1ADFD"/>
            </a:solidFill>
            <a:prstDash val="solid"/>
            <a:headEnd type="none"/>
            <a:tailEnd type="none"/>
          </a:ln>
        </p:spPr>
      </p:sp>
      <p:sp>
        <p:nvSpPr>
          <p:cNvPr id="7" name="Shape 3"/>
          <p:cNvSpPr/>
          <p:nvPr/>
        </p:nvSpPr>
        <p:spPr>
          <a:xfrm>
            <a:off x="5097145" y="2386330"/>
            <a:ext cx="5905500" cy="673100"/>
          </a:xfrm>
          <a:prstGeom prst="roundRect">
            <a:avLst>
              <a:gd name="adj" fmla="val 50000"/>
            </a:avLst>
          </a:prstGeom>
          <a:solidFill>
            <a:srgbClr val="EAFAFE">
              <a:alpha val="63137"/>
            </a:srgbClr>
          </a:solidFill>
          <a:ln/>
        </p:spPr>
      </p:sp>
      <p:sp>
        <p:nvSpPr>
          <p:cNvPr id="8" name="Text 4"/>
          <p:cNvSpPr/>
          <p:nvPr/>
        </p:nvSpPr>
        <p:spPr>
          <a:xfrm>
            <a:off x="5097145" y="238633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6279515" y="2488565"/>
            <a:ext cx="12700" cy="467995"/>
          </a:xfrm>
          <a:prstGeom prst="line">
            <a:avLst/>
          </a:prstGeom>
          <a:noFill/>
          <a:ln w="19050">
            <a:solidFill>
              <a:srgbClr val="E1ADFD"/>
            </a:solidFill>
            <a:prstDash val="solid"/>
            <a:headEnd type="none"/>
            <a:tailEnd type="none"/>
          </a:ln>
        </p:spPr>
      </p:sp>
      <p:sp>
        <p:nvSpPr>
          <p:cNvPr id="10" name="Shape 6"/>
          <p:cNvSpPr/>
          <p:nvPr/>
        </p:nvSpPr>
        <p:spPr>
          <a:xfrm>
            <a:off x="5097145" y="3385185"/>
            <a:ext cx="5905500" cy="673100"/>
          </a:xfrm>
          <a:prstGeom prst="roundRect">
            <a:avLst>
              <a:gd name="adj" fmla="val 50000"/>
            </a:avLst>
          </a:prstGeom>
          <a:solidFill>
            <a:srgbClr val="EAFAFE">
              <a:alpha val="63137"/>
            </a:srgbClr>
          </a:solidFill>
          <a:ln/>
        </p:spPr>
      </p:sp>
      <p:sp>
        <p:nvSpPr>
          <p:cNvPr id="11" name="Text 7"/>
          <p:cNvSpPr/>
          <p:nvPr/>
        </p:nvSpPr>
        <p:spPr>
          <a:xfrm>
            <a:off x="5097145" y="338518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flipH="1">
            <a:off x="6279515" y="3487420"/>
            <a:ext cx="12700" cy="467995"/>
          </a:xfrm>
          <a:prstGeom prst="line">
            <a:avLst/>
          </a:prstGeom>
          <a:noFill/>
          <a:ln w="19050">
            <a:solidFill>
              <a:srgbClr val="E1ADFD"/>
            </a:solidFill>
            <a:prstDash val="solid"/>
            <a:headEnd type="none"/>
            <a:tailEnd type="none"/>
          </a:ln>
        </p:spPr>
      </p:sp>
      <p:sp>
        <p:nvSpPr>
          <p:cNvPr id="13" name="Shape 9"/>
          <p:cNvSpPr/>
          <p:nvPr/>
        </p:nvSpPr>
        <p:spPr>
          <a:xfrm>
            <a:off x="5097145" y="4384040"/>
            <a:ext cx="5905500" cy="673100"/>
          </a:xfrm>
          <a:prstGeom prst="roundRect">
            <a:avLst>
              <a:gd name="adj" fmla="val 50000"/>
            </a:avLst>
          </a:prstGeom>
          <a:solidFill>
            <a:srgbClr val="EAFAFE">
              <a:alpha val="63137"/>
            </a:srgbClr>
          </a:solidFill>
          <a:ln/>
        </p:spPr>
      </p:sp>
      <p:sp>
        <p:nvSpPr>
          <p:cNvPr id="14" name="Text 10"/>
          <p:cNvSpPr/>
          <p:nvPr/>
        </p:nvSpPr>
        <p:spPr>
          <a:xfrm>
            <a:off x="5097145" y="438404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H="1">
            <a:off x="6279515" y="4486275"/>
            <a:ext cx="12700" cy="467995"/>
          </a:xfrm>
          <a:prstGeom prst="line">
            <a:avLst/>
          </a:prstGeom>
          <a:noFill/>
          <a:ln w="19050">
            <a:solidFill>
              <a:srgbClr val="E1ADFD"/>
            </a:solidFill>
            <a:prstDash val="solid"/>
            <a:headEnd type="none"/>
            <a:tailEnd type="none"/>
          </a:ln>
        </p:spPr>
      </p:sp>
      <p:sp>
        <p:nvSpPr>
          <p:cNvPr id="16" name="Shape 12"/>
          <p:cNvSpPr/>
          <p:nvPr/>
        </p:nvSpPr>
        <p:spPr>
          <a:xfrm>
            <a:off x="5097145" y="5382895"/>
            <a:ext cx="5905500" cy="673100"/>
          </a:xfrm>
          <a:prstGeom prst="roundRect">
            <a:avLst>
              <a:gd name="adj" fmla="val 50000"/>
            </a:avLst>
          </a:prstGeom>
          <a:solidFill>
            <a:srgbClr val="EAFAFE">
              <a:alpha val="63137"/>
            </a:srgbClr>
          </a:solidFill>
          <a:ln/>
        </p:spPr>
      </p:sp>
      <p:sp>
        <p:nvSpPr>
          <p:cNvPr id="17" name="Text 13"/>
          <p:cNvSpPr/>
          <p:nvPr/>
        </p:nvSpPr>
        <p:spPr>
          <a:xfrm>
            <a:off x="5097145" y="538289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flipH="1">
            <a:off x="6279515" y="5485130"/>
            <a:ext cx="12700" cy="467995"/>
          </a:xfrm>
          <a:prstGeom prst="line">
            <a:avLst/>
          </a:prstGeom>
          <a:noFill/>
          <a:ln w="19050">
            <a:solidFill>
              <a:srgbClr val="E1ADFD"/>
            </a:solidFill>
            <a:prstDash val="solid"/>
            <a:headEnd type="none"/>
            <a:tailEnd type="none"/>
          </a:ln>
        </p:spPr>
      </p:sp>
      <p:sp>
        <p:nvSpPr>
          <p:cNvPr id="19" name="Text 15"/>
          <p:cNvSpPr/>
          <p:nvPr/>
        </p:nvSpPr>
        <p:spPr>
          <a:xfrm>
            <a:off x="222885" y="988695"/>
            <a:ext cx="4090670" cy="1272540"/>
          </a:xfrm>
          <a:prstGeom prst="rect">
            <a:avLst/>
          </a:prstGeom>
          <a:noFill/>
          <a:ln/>
        </p:spPr>
        <p:txBody>
          <a:bodyPr wrap="square" lIns="0" tIns="0" rIns="0" bIns="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0" name="Text 16"/>
          <p:cNvSpPr/>
          <p:nvPr/>
        </p:nvSpPr>
        <p:spPr>
          <a:xfrm>
            <a:off x="5281295" y="143256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07</a:t>
            </a:r>
            <a:endParaRPr lang="en-US" sz="1600" dirty="0"/>
          </a:p>
        </p:txBody>
      </p:sp>
      <p:sp>
        <p:nvSpPr>
          <p:cNvPr id="21" name="Text 17"/>
          <p:cNvSpPr/>
          <p:nvPr/>
        </p:nvSpPr>
        <p:spPr>
          <a:xfrm>
            <a:off x="6348095" y="149415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Phishing Module</a:t>
            </a:r>
            <a:endParaRPr lang="en-US" sz="1600" dirty="0"/>
          </a:p>
        </p:txBody>
      </p:sp>
      <p:sp>
        <p:nvSpPr>
          <p:cNvPr id="22" name="Text 18"/>
          <p:cNvSpPr/>
          <p:nvPr/>
        </p:nvSpPr>
        <p:spPr>
          <a:xfrm>
            <a:off x="5281295" y="2431415"/>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48036D"/>
                </a:solidFill>
                <a:latin typeface="MiSans" pitchFamily="34" charset="0"/>
                <a:ea typeface="MiSans" pitchFamily="34" charset="-122"/>
                <a:cs typeface="MiSans" pitchFamily="34" charset="-120"/>
              </a:rPr>
              <a:t>08</a:t>
            </a:r>
            <a:endParaRPr lang="en-US" sz="1600" dirty="0"/>
          </a:p>
        </p:txBody>
      </p:sp>
      <p:sp>
        <p:nvSpPr>
          <p:cNvPr id="23" name="Text 19"/>
          <p:cNvSpPr/>
          <p:nvPr/>
        </p:nvSpPr>
        <p:spPr>
          <a:xfrm>
            <a:off x="6348095" y="249301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Insights</a:t>
            </a:r>
            <a:endParaRPr lang="en-US" sz="1600" dirty="0"/>
          </a:p>
        </p:txBody>
      </p:sp>
      <p:sp>
        <p:nvSpPr>
          <p:cNvPr id="24" name="Text 20"/>
          <p:cNvSpPr/>
          <p:nvPr/>
        </p:nvSpPr>
        <p:spPr>
          <a:xfrm>
            <a:off x="5281295" y="343027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09</a:t>
            </a:r>
            <a:endParaRPr lang="en-US" sz="1600" dirty="0"/>
          </a:p>
        </p:txBody>
      </p:sp>
      <p:sp>
        <p:nvSpPr>
          <p:cNvPr id="25" name="Text 21"/>
          <p:cNvSpPr/>
          <p:nvPr/>
        </p:nvSpPr>
        <p:spPr>
          <a:xfrm>
            <a:off x="6348095" y="349186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Tech Stack</a:t>
            </a:r>
            <a:endParaRPr lang="en-US" sz="1600" dirty="0"/>
          </a:p>
        </p:txBody>
      </p:sp>
      <p:sp>
        <p:nvSpPr>
          <p:cNvPr id="26" name="Text 22"/>
          <p:cNvSpPr/>
          <p:nvPr/>
        </p:nvSpPr>
        <p:spPr>
          <a:xfrm>
            <a:off x="5281295" y="4429125"/>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48036D"/>
                </a:solidFill>
                <a:latin typeface="MiSans" pitchFamily="34" charset="0"/>
                <a:ea typeface="MiSans" pitchFamily="34" charset="-122"/>
                <a:cs typeface="MiSans" pitchFamily="34" charset="-120"/>
              </a:rPr>
              <a:t>10</a:t>
            </a:r>
            <a:endParaRPr lang="en-US" sz="1600" dirty="0"/>
          </a:p>
        </p:txBody>
      </p:sp>
      <p:sp>
        <p:nvSpPr>
          <p:cNvPr id="27" name="Text 23"/>
          <p:cNvSpPr/>
          <p:nvPr/>
        </p:nvSpPr>
        <p:spPr>
          <a:xfrm>
            <a:off x="6348095" y="449072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Challenges</a:t>
            </a:r>
            <a:endParaRPr lang="en-US" sz="1600" dirty="0"/>
          </a:p>
        </p:txBody>
      </p:sp>
      <p:sp>
        <p:nvSpPr>
          <p:cNvPr id="28" name="Text 24"/>
          <p:cNvSpPr/>
          <p:nvPr/>
        </p:nvSpPr>
        <p:spPr>
          <a:xfrm>
            <a:off x="5281295" y="5427980"/>
            <a:ext cx="1041400" cy="4875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11</a:t>
            </a:r>
            <a:endParaRPr lang="en-US" sz="1600" dirty="0"/>
          </a:p>
        </p:txBody>
      </p:sp>
      <p:sp>
        <p:nvSpPr>
          <p:cNvPr id="29" name="Text 25"/>
          <p:cNvSpPr/>
          <p:nvPr/>
        </p:nvSpPr>
        <p:spPr>
          <a:xfrm>
            <a:off x="6348095" y="548957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Closing</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j0.jpg"/>
          <p:cNvPicPr>
            <a:picLocks noChangeAspect="1"/>
          </p:cNvPicPr>
          <p:nvPr/>
        </p:nvPicPr>
        <p:blipFill>
          <a:blip r:embed="rId4"/>
          <a:srcRect t="3" b="3"/>
          <a:stretch/>
        </p:blipFill>
        <p:spPr>
          <a:xfrm>
            <a:off x="0" y="3175"/>
            <a:ext cx="12233275" cy="6867525"/>
          </a:xfrm>
          <a:prstGeom prst="rect">
            <a:avLst/>
          </a:prstGeom>
        </p:spPr>
      </p:pic>
      <p:sp>
        <p:nvSpPr>
          <p:cNvPr id="4" name="Text 0"/>
          <p:cNvSpPr/>
          <p:nvPr/>
        </p:nvSpPr>
        <p:spPr>
          <a:xfrm>
            <a:off x="649605" y="269240"/>
            <a:ext cx="40640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YOUR LOGO</a:t>
            </a:r>
            <a:endParaRPr lang="en-US" sz="1600" dirty="0"/>
          </a:p>
        </p:txBody>
      </p:sp>
      <p:sp>
        <p:nvSpPr>
          <p:cNvPr id="5" name="Text 1"/>
          <p:cNvSpPr/>
          <p:nvPr/>
        </p:nvSpPr>
        <p:spPr>
          <a:xfrm>
            <a:off x="1331793" y="2688591"/>
            <a:ext cx="9325610" cy="2264767"/>
          </a:xfrm>
          <a:prstGeom prst="rect">
            <a:avLst/>
          </a:prstGeom>
          <a:noFill/>
          <a:ln/>
        </p:spPr>
        <p:txBody>
          <a:bodyPr wrap="square" lIns="91440" tIns="45720" rIns="91440" bIns="45720" rtlCol="0" anchor="ctr"/>
          <a:lstStyle/>
          <a:p>
            <a:pPr algn="ctr">
              <a:lnSpc>
                <a:spcPct val="100000"/>
              </a:lnSpc>
            </a:pPr>
            <a:r>
              <a:rPr lang="en-US" sz="6500" b="1" dirty="0">
                <a:solidFill>
                  <a:srgbClr val="000000"/>
                </a:solidFill>
                <a:latin typeface="阿里妈妈刀隶体" pitchFamily="34" charset="0"/>
                <a:ea typeface="阿里妈妈刀隶体" pitchFamily="34" charset="-122"/>
                <a:cs typeface="阿里妈妈刀隶体"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720709" y="1786850"/>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5" name="Text 1"/>
          <p:cNvSpPr/>
          <p:nvPr/>
        </p:nvSpPr>
        <p:spPr>
          <a:xfrm>
            <a:off x="720709" y="3257701"/>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Opening</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12700"/>
            <a:ext cx="12192000" cy="6858000"/>
          </a:xfrm>
          <a:prstGeom prst="rect">
            <a:avLst/>
          </a:prstGeom>
        </p:spPr>
      </p:pic>
      <p:sp>
        <p:nvSpPr>
          <p:cNvPr id="3" name="Shape 0"/>
          <p:cNvSpPr/>
          <p:nvPr/>
        </p:nvSpPr>
        <p:spPr>
          <a:xfrm flipV="1">
            <a:off x="1799590" y="0"/>
            <a:ext cx="8578850" cy="3581400"/>
          </a:xfrm>
          <a:prstGeom prst="round2SameRect">
            <a:avLst>
              <a:gd name="adj1" fmla="val 50000"/>
              <a:gd name="adj2" fmla="val 0"/>
            </a:avLst>
          </a:prstGeom>
          <a:solidFill>
            <a:srgbClr val="E6E6FD"/>
          </a:solidFill>
          <a:ln/>
        </p:spPr>
      </p:sp>
      <p:sp>
        <p:nvSpPr>
          <p:cNvPr id="4" name="Shape 1"/>
          <p:cNvSpPr/>
          <p:nvPr/>
        </p:nvSpPr>
        <p:spPr>
          <a:xfrm>
            <a:off x="-13970" y="5420360"/>
            <a:ext cx="12206605" cy="1463040"/>
          </a:xfrm>
          <a:prstGeom prst="round2SameRect">
            <a:avLst>
              <a:gd name="adj1" fmla="val 16667"/>
              <a:gd name="adj2" fmla="val 0"/>
            </a:avLst>
          </a:prstGeom>
          <a:solidFill>
            <a:srgbClr val="E6E6FD"/>
          </a:solidFill>
          <a:ln/>
        </p:spPr>
      </p:sp>
      <p:sp>
        <p:nvSpPr>
          <p:cNvPr id="5" name="Text 2"/>
          <p:cNvSpPr/>
          <p:nvPr/>
        </p:nvSpPr>
        <p:spPr>
          <a:xfrm>
            <a:off x="-13970" y="5420360"/>
            <a:ext cx="12206605" cy="146304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2221500" y="348273"/>
            <a:ext cx="7749001" cy="1463691"/>
          </a:xfrm>
          <a:prstGeom prst="rect">
            <a:avLst/>
          </a:prstGeom>
          <a:noFill/>
          <a:ln/>
        </p:spPr>
        <p:txBody>
          <a:bodyPr wrap="square" lIns="91440" tIns="45720" rIns="91440" bIns="45720" rtlCol="0" anchor="t"/>
          <a:lstStyle/>
          <a:p>
            <a:pPr algn="ctr">
              <a:lnSpc>
                <a:spcPct val="100000"/>
              </a:lnSpc>
            </a:pPr>
            <a:r>
              <a:rPr lang="en-US" sz="4000" b="1" dirty="0">
                <a:solidFill>
                  <a:srgbClr val="000000"/>
                </a:solidFill>
                <a:latin typeface="MiSans" pitchFamily="34" charset="0"/>
                <a:ea typeface="MiSans" pitchFamily="34" charset="-122"/>
                <a:cs typeface="MiSans" pitchFamily="34" charset="-120"/>
              </a:rPr>
              <a:t>AI-Powered Cybersecurity &amp; Threat Intelligence System</a:t>
            </a:r>
            <a:endParaRPr lang="en-US" sz="1600" dirty="0"/>
          </a:p>
        </p:txBody>
      </p:sp>
      <p:sp>
        <p:nvSpPr>
          <p:cNvPr id="7" name="Shape 4"/>
          <p:cNvSpPr/>
          <p:nvPr/>
        </p:nvSpPr>
        <p:spPr>
          <a:xfrm>
            <a:off x="2430463" y="2067560"/>
            <a:ext cx="7331075" cy="3733800"/>
          </a:xfrm>
          <a:prstGeom prst="roundRect">
            <a:avLst>
              <a:gd name="adj" fmla="val 6531"/>
            </a:avLst>
          </a:prstGeom>
          <a:solidFill>
            <a:srgbClr val="FFFFFF">
              <a:alpha val="94118"/>
            </a:srgbClr>
          </a:solidFill>
          <a:ln w="19050">
            <a:gradFill flip="none" rotWithShape="1">
              <a:gsLst>
                <a:gs pos="0">
                  <a:srgbClr val="E1ADFD"/>
                </a:gs>
                <a:gs pos="100000">
                  <a:srgbClr val="94E7FC"/>
                </a:gs>
              </a:gsLst>
              <a:lin ang="2700000" scaled="1"/>
            </a:gradFill>
            <a:prstDash val="solid"/>
          </a:ln>
        </p:spPr>
      </p:sp>
      <p:sp>
        <p:nvSpPr>
          <p:cNvPr id="8" name="Text 5"/>
          <p:cNvSpPr/>
          <p:nvPr/>
        </p:nvSpPr>
        <p:spPr>
          <a:xfrm>
            <a:off x="2430463" y="2067560"/>
            <a:ext cx="7331075" cy="37338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2722245" y="2388235"/>
            <a:ext cx="6662420" cy="910431"/>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000000"/>
                </a:solidFill>
                <a:latin typeface="MiSans" pitchFamily="34" charset="0"/>
                <a:ea typeface="MiSans" pitchFamily="34" charset="-122"/>
                <a:cs typeface="MiSans" pitchFamily="34" charset="-120"/>
              </a:rPr>
              <a:t>Real-Time Risk Scoring, Threat Detection &amp; Automated Insights</a:t>
            </a:r>
            <a:endParaRPr lang="en-US" sz="1600" dirty="0"/>
          </a:p>
        </p:txBody>
      </p:sp>
      <p:sp>
        <p:nvSpPr>
          <p:cNvPr id="10" name="Text 7"/>
          <p:cNvSpPr/>
          <p:nvPr/>
        </p:nvSpPr>
        <p:spPr>
          <a:xfrm>
            <a:off x="3335092" y="3500104"/>
            <a:ext cx="5652174" cy="1355066"/>
          </a:xfrm>
          <a:prstGeom prst="rect">
            <a:avLst/>
          </a:prstGeom>
          <a:noFill/>
          <a:ln/>
        </p:spPr>
        <p:txBody>
          <a:bodyPr wrap="square" lIns="91440" tIns="45720" rIns="91440" bIns="45720" rtlCol="0" anchor="t"/>
          <a:lstStyle/>
          <a:p>
            <a:pPr algn="just">
              <a:lnSpc>
                <a:spcPct val="130000"/>
              </a:lnSpc>
            </a:pPr>
            <a:r>
              <a:rPr lang="en-US" sz="1800" dirty="0">
                <a:solidFill>
                  <a:srgbClr val="000000"/>
                </a:solidFill>
                <a:latin typeface="MiSans" pitchFamily="34" charset="0"/>
                <a:ea typeface="MiSans" pitchFamily="34" charset="-122"/>
                <a:cs typeface="MiSans" pitchFamily="34" charset="-120"/>
              </a:rPr>
              <a:t>This presentation introduces an AI-powered cybersecurity system that offers real-time risk scoring, threat detection, and automated insights. It leverages advanced technology to provide comprehensive protection against cyber threats.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720709" y="1929059"/>
            <a:ext cx="6096000" cy="1234281"/>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5" name="Text 1"/>
          <p:cNvSpPr/>
          <p:nvPr/>
        </p:nvSpPr>
        <p:spPr>
          <a:xfrm>
            <a:off x="649605" y="331695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Project Overview</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402423"/>
            <a:ext cx="10104755" cy="653471"/>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End-to-End AI Pipeline Overview</a:t>
            </a:r>
            <a:endParaRPr lang="en-US" sz="1600" dirty="0"/>
          </a:p>
        </p:txBody>
      </p:sp>
      <p:sp>
        <p:nvSpPr>
          <p:cNvPr id="4" name="Shape 1"/>
          <p:cNvSpPr/>
          <p:nvPr/>
        </p:nvSpPr>
        <p:spPr>
          <a:xfrm rot="5400000">
            <a:off x="81597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5" name="Text 2"/>
          <p:cNvSpPr/>
          <p:nvPr/>
        </p:nvSpPr>
        <p:spPr>
          <a:xfrm rot="5400000">
            <a:off x="81597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31240" y="1775460"/>
            <a:ext cx="3023870" cy="762000"/>
          </a:xfrm>
          <a:prstGeom prst="roundRect">
            <a:avLst>
              <a:gd name="adj" fmla="val 0"/>
            </a:avLst>
          </a:prstGeom>
          <a:solidFill>
            <a:srgbClr val="E6E6FD"/>
          </a:solidFill>
          <a:ln/>
        </p:spPr>
      </p:sp>
      <p:sp>
        <p:nvSpPr>
          <p:cNvPr id="7" name="Text 4"/>
          <p:cNvSpPr/>
          <p:nvPr/>
        </p:nvSpPr>
        <p:spPr>
          <a:xfrm>
            <a:off x="103124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2017395" y="5783580"/>
            <a:ext cx="1052195" cy="121920"/>
          </a:xfrm>
          <a:prstGeom prst="ellipse">
            <a:avLst/>
          </a:prstGeom>
          <a:solidFill>
            <a:srgbClr val="E1ADFD">
              <a:alpha val="65098"/>
            </a:srgbClr>
          </a:solidFill>
          <a:ln/>
        </p:spPr>
      </p:sp>
      <p:sp>
        <p:nvSpPr>
          <p:cNvPr id="9" name="Text 6"/>
          <p:cNvSpPr/>
          <p:nvPr/>
        </p:nvSpPr>
        <p:spPr>
          <a:xfrm>
            <a:off x="201739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rot="5400000">
            <a:off x="4368483" y="1950403"/>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1" name="Text 8"/>
          <p:cNvSpPr/>
          <p:nvPr/>
        </p:nvSpPr>
        <p:spPr>
          <a:xfrm rot="5400000">
            <a:off x="4368483" y="1950403"/>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564380" y="1379220"/>
            <a:ext cx="3023870" cy="762000"/>
          </a:xfrm>
          <a:prstGeom prst="roundRect">
            <a:avLst>
              <a:gd name="adj" fmla="val 0"/>
            </a:avLst>
          </a:prstGeom>
          <a:solidFill>
            <a:srgbClr val="E6E6FD"/>
          </a:solidFill>
          <a:ln/>
        </p:spPr>
      </p:sp>
      <p:sp>
        <p:nvSpPr>
          <p:cNvPr id="13" name="Text 10"/>
          <p:cNvSpPr/>
          <p:nvPr/>
        </p:nvSpPr>
        <p:spPr>
          <a:xfrm>
            <a:off x="4564380" y="137922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550535" y="5387340"/>
            <a:ext cx="1052195" cy="121920"/>
          </a:xfrm>
          <a:prstGeom prst="ellipse">
            <a:avLst/>
          </a:prstGeom>
          <a:solidFill>
            <a:srgbClr val="E1ADFD">
              <a:alpha val="65098"/>
            </a:srgbClr>
          </a:solidFill>
          <a:ln/>
        </p:spPr>
      </p:sp>
      <p:sp>
        <p:nvSpPr>
          <p:cNvPr id="15" name="Text 12"/>
          <p:cNvSpPr/>
          <p:nvPr/>
        </p:nvSpPr>
        <p:spPr>
          <a:xfrm>
            <a:off x="5550535" y="538734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rot="5400000">
            <a:off x="788225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7" name="Text 14"/>
          <p:cNvSpPr/>
          <p:nvPr/>
        </p:nvSpPr>
        <p:spPr>
          <a:xfrm rot="5400000">
            <a:off x="788225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8097520" y="1775460"/>
            <a:ext cx="3023870" cy="762000"/>
          </a:xfrm>
          <a:prstGeom prst="roundRect">
            <a:avLst>
              <a:gd name="adj" fmla="val 0"/>
            </a:avLst>
          </a:prstGeom>
          <a:solidFill>
            <a:srgbClr val="E6E6FD"/>
          </a:solidFill>
          <a:ln/>
        </p:spPr>
      </p:sp>
      <p:sp>
        <p:nvSpPr>
          <p:cNvPr id="19" name="Text 16"/>
          <p:cNvSpPr/>
          <p:nvPr/>
        </p:nvSpPr>
        <p:spPr>
          <a:xfrm>
            <a:off x="809752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9083675" y="5783580"/>
            <a:ext cx="1052195" cy="121920"/>
          </a:xfrm>
          <a:prstGeom prst="ellipse">
            <a:avLst/>
          </a:prstGeom>
          <a:solidFill>
            <a:srgbClr val="E1ADFD">
              <a:alpha val="65098"/>
            </a:srgbClr>
          </a:solidFill>
          <a:ln/>
        </p:spPr>
      </p:sp>
      <p:sp>
        <p:nvSpPr>
          <p:cNvPr id="21" name="Text 18"/>
          <p:cNvSpPr/>
          <p:nvPr/>
        </p:nvSpPr>
        <p:spPr>
          <a:xfrm>
            <a:off x="908367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19"/>
          <p:cNvSpPr/>
          <p:nvPr/>
        </p:nvSpPr>
        <p:spPr>
          <a:xfrm>
            <a:off x="1264920" y="1833880"/>
            <a:ext cx="255651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End-to-End AI Pipeline</a:t>
            </a:r>
            <a:endParaRPr lang="en-US" sz="1600" dirty="0"/>
          </a:p>
        </p:txBody>
      </p:sp>
      <p:sp>
        <p:nvSpPr>
          <p:cNvPr id="23" name="Text 20"/>
          <p:cNvSpPr/>
          <p:nvPr/>
        </p:nvSpPr>
        <p:spPr>
          <a:xfrm>
            <a:off x="1136015" y="2593340"/>
            <a:ext cx="2814320" cy="2169120"/>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The project features an end-to-end AI pipeline designed to detect cyber threats in real-time. It integrates multiple components for seamless threat detection and analysis.</a:t>
            </a:r>
            <a:endParaRPr lang="en-US" sz="1600" dirty="0"/>
          </a:p>
        </p:txBody>
      </p:sp>
      <p:sp>
        <p:nvSpPr>
          <p:cNvPr id="24" name="Text 21"/>
          <p:cNvSpPr/>
          <p:nvPr/>
        </p:nvSpPr>
        <p:spPr>
          <a:xfrm>
            <a:off x="4817745" y="1410970"/>
            <a:ext cx="255651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Real-Time Ingestion and Analysis</a:t>
            </a:r>
            <a:endParaRPr lang="en-US" sz="1600" dirty="0"/>
          </a:p>
        </p:txBody>
      </p:sp>
      <p:sp>
        <p:nvSpPr>
          <p:cNvPr id="25" name="Text 22"/>
          <p:cNvSpPr/>
          <p:nvPr/>
        </p:nvSpPr>
        <p:spPr>
          <a:xfrm>
            <a:off x="4669155" y="2197100"/>
            <a:ext cx="2814320" cy="1894681"/>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Real-time data ingestion, machine learning anomaly detection, and large language model analysis are combined with interactive dashboards to provide actionable insights.</a:t>
            </a:r>
            <a:endParaRPr lang="en-US" sz="1600" dirty="0"/>
          </a:p>
        </p:txBody>
      </p:sp>
      <p:sp>
        <p:nvSpPr>
          <p:cNvPr id="26" name="Text 23"/>
          <p:cNvSpPr/>
          <p:nvPr/>
        </p:nvSpPr>
        <p:spPr>
          <a:xfrm>
            <a:off x="8331200" y="1833880"/>
            <a:ext cx="255651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Phishing Detection Module</a:t>
            </a:r>
            <a:endParaRPr lang="en-US" sz="1600" dirty="0"/>
          </a:p>
        </p:txBody>
      </p:sp>
      <p:sp>
        <p:nvSpPr>
          <p:cNvPr id="27" name="Text 24"/>
          <p:cNvSpPr/>
          <p:nvPr/>
        </p:nvSpPr>
        <p:spPr>
          <a:xfrm>
            <a:off x="8202295" y="2593340"/>
            <a:ext cx="2814320" cy="1894681"/>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 specialized module for email, URL, and SMS phishing detection is included, enhancing the system's ability to identify and mitigate phishing threats.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554799" y="1609090"/>
            <a:ext cx="6190806" cy="1234281"/>
          </a:xfrm>
          <a:prstGeom prst="rect">
            <a:avLst/>
          </a:prstGeom>
          <a:noFill/>
          <a:ln/>
        </p:spPr>
        <p:txBody>
          <a:bodyPr wrap="square" lIns="91440" tIns="45720" rIns="91440" bIns="45720" rtlCol="0" anchor="t"/>
          <a:lstStyle/>
          <a:p>
            <a:pPr>
              <a:lnSpc>
                <a:spcPct val="100000"/>
              </a:lnSpc>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5" name="Text 1"/>
          <p:cNvSpPr/>
          <p:nvPr/>
        </p:nvSpPr>
        <p:spPr>
          <a:xfrm>
            <a:off x="412591" y="2985135"/>
            <a:ext cx="8478679" cy="736600"/>
          </a:xfrm>
          <a:prstGeom prst="rect">
            <a:avLst/>
          </a:prstGeom>
          <a:noFill/>
          <a:ln/>
        </p:spPr>
        <p:txBody>
          <a:bodyPr wrap="square" lIns="91440" tIns="45720" rIns="91440" bIns="45720" rtlCol="0" anchor="t"/>
          <a:lstStyle/>
          <a:p>
            <a:pPr>
              <a:lnSpc>
                <a:spcPct val="100000"/>
              </a:lnSpc>
            </a:pPr>
            <a:r>
              <a:rPr lang="en-US" sz="4800" b="1" dirty="0">
                <a:solidFill>
                  <a:srgbClr val="404040"/>
                </a:solidFill>
                <a:latin typeface="MiSans" pitchFamily="34" charset="0"/>
                <a:ea typeface="MiSans" pitchFamily="34" charset="-122"/>
                <a:cs typeface="MiSans" pitchFamily="34" charset="-120"/>
              </a:rPr>
              <a:t>System Architecture</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27586"/>
            <a:ext cx="10104755" cy="689023"/>
          </a:xfrm>
          <a:prstGeom prst="rect">
            <a:avLst/>
          </a:prstGeom>
          <a:noFill/>
          <a:ln/>
        </p:spPr>
        <p:txBody>
          <a:bodyPr wrap="square" lIns="91440" tIns="45720" rIns="91440" bIns="45720" rtlCol="0" anchor="t"/>
          <a:lstStyle/>
          <a:p>
            <a:pPr>
              <a:lnSpc>
                <a:spcPct val="100000"/>
              </a:lnSpc>
            </a:pPr>
            <a:r>
              <a:rPr lang="en-US" sz="3200" b="1" dirty="0">
                <a:solidFill>
                  <a:srgbClr val="000000"/>
                </a:solidFill>
                <a:latin typeface="MiSans" pitchFamily="34" charset="0"/>
                <a:ea typeface="MiSans" pitchFamily="34" charset="-122"/>
                <a:cs typeface="MiSans" pitchFamily="34" charset="-120"/>
              </a:rPr>
              <a:t>High-Level System Architecture</a:t>
            </a:r>
            <a:endParaRPr lang="en-US" sz="1600" dirty="0"/>
          </a:p>
        </p:txBody>
      </p:sp>
      <p:sp>
        <p:nvSpPr>
          <p:cNvPr id="4" name="Shape 1"/>
          <p:cNvSpPr/>
          <p:nvPr/>
        </p:nvSpPr>
        <p:spPr>
          <a:xfrm rot="16200000">
            <a:off x="1388110" y="3980815"/>
            <a:ext cx="960120" cy="2636520"/>
          </a:xfrm>
          <a:prstGeom prst="roundRect">
            <a:avLst>
              <a:gd name="adj" fmla="val 16667"/>
            </a:avLst>
          </a:prstGeom>
          <a:solidFill>
            <a:srgbClr val="8905D0"/>
          </a:solidFill>
          <a:ln/>
        </p:spPr>
      </p:sp>
      <p:sp>
        <p:nvSpPr>
          <p:cNvPr id="5" name="Text 2"/>
          <p:cNvSpPr/>
          <p:nvPr/>
        </p:nvSpPr>
        <p:spPr>
          <a:xfrm rot="16200000">
            <a:off x="138811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61150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7" name="Text 4"/>
          <p:cNvSpPr/>
          <p:nvPr/>
        </p:nvSpPr>
        <p:spPr>
          <a:xfrm>
            <a:off x="61150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55054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9" name="Text 6"/>
          <p:cNvSpPr/>
          <p:nvPr/>
        </p:nvSpPr>
        <p:spPr>
          <a:xfrm>
            <a:off x="55054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V="1">
            <a:off x="55054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11" name="Text 8"/>
          <p:cNvSpPr/>
          <p:nvPr/>
        </p:nvSpPr>
        <p:spPr>
          <a:xfrm>
            <a:off x="55054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16200000">
            <a:off x="4192270" y="3980815"/>
            <a:ext cx="960120" cy="2636520"/>
          </a:xfrm>
          <a:prstGeom prst="roundRect">
            <a:avLst>
              <a:gd name="adj" fmla="val 16667"/>
            </a:avLst>
          </a:prstGeom>
          <a:solidFill>
            <a:srgbClr val="8905D0"/>
          </a:solidFill>
          <a:ln/>
        </p:spPr>
      </p:sp>
      <p:sp>
        <p:nvSpPr>
          <p:cNvPr id="13" name="Text 10"/>
          <p:cNvSpPr/>
          <p:nvPr/>
        </p:nvSpPr>
        <p:spPr>
          <a:xfrm rot="16200000">
            <a:off x="419227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341566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15" name="Text 12"/>
          <p:cNvSpPr/>
          <p:nvPr/>
        </p:nvSpPr>
        <p:spPr>
          <a:xfrm>
            <a:off x="341566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335470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17" name="Text 14"/>
          <p:cNvSpPr/>
          <p:nvPr/>
        </p:nvSpPr>
        <p:spPr>
          <a:xfrm>
            <a:off x="335470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335470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19" name="Text 16"/>
          <p:cNvSpPr/>
          <p:nvPr/>
        </p:nvSpPr>
        <p:spPr>
          <a:xfrm>
            <a:off x="335470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rot="16200000">
            <a:off x="6996430" y="3980815"/>
            <a:ext cx="960120" cy="2636520"/>
          </a:xfrm>
          <a:prstGeom prst="roundRect">
            <a:avLst>
              <a:gd name="adj" fmla="val 16667"/>
            </a:avLst>
          </a:prstGeom>
          <a:solidFill>
            <a:srgbClr val="8905D0"/>
          </a:solidFill>
          <a:ln/>
        </p:spPr>
      </p:sp>
      <p:sp>
        <p:nvSpPr>
          <p:cNvPr id="21" name="Text 18"/>
          <p:cNvSpPr/>
          <p:nvPr/>
        </p:nvSpPr>
        <p:spPr>
          <a:xfrm rot="16200000">
            <a:off x="699643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621982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23" name="Text 20"/>
          <p:cNvSpPr/>
          <p:nvPr/>
        </p:nvSpPr>
        <p:spPr>
          <a:xfrm>
            <a:off x="621982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15886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25" name="Text 22"/>
          <p:cNvSpPr/>
          <p:nvPr/>
        </p:nvSpPr>
        <p:spPr>
          <a:xfrm>
            <a:off x="615886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flipV="1">
            <a:off x="615886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27" name="Shape 24"/>
          <p:cNvSpPr/>
          <p:nvPr/>
        </p:nvSpPr>
        <p:spPr>
          <a:xfrm rot="16200000">
            <a:off x="9800590" y="3980815"/>
            <a:ext cx="960120" cy="2636520"/>
          </a:xfrm>
          <a:prstGeom prst="roundRect">
            <a:avLst>
              <a:gd name="adj" fmla="val 16667"/>
            </a:avLst>
          </a:prstGeom>
          <a:solidFill>
            <a:srgbClr val="8905D0"/>
          </a:solidFill>
          <a:ln/>
        </p:spPr>
      </p:sp>
      <p:sp>
        <p:nvSpPr>
          <p:cNvPr id="28" name="Text 25"/>
          <p:cNvSpPr/>
          <p:nvPr/>
        </p:nvSpPr>
        <p:spPr>
          <a:xfrm rot="16200000">
            <a:off x="980059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902398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30" name="Text 27"/>
          <p:cNvSpPr/>
          <p:nvPr/>
        </p:nvSpPr>
        <p:spPr>
          <a:xfrm>
            <a:off x="902398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896302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32" name="Text 29"/>
          <p:cNvSpPr/>
          <p:nvPr/>
        </p:nvSpPr>
        <p:spPr>
          <a:xfrm>
            <a:off x="896302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V="1">
            <a:off x="896302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34" name="Text 31"/>
          <p:cNvSpPr/>
          <p:nvPr/>
        </p:nvSpPr>
        <p:spPr>
          <a:xfrm>
            <a:off x="896302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Text 32"/>
          <p:cNvSpPr/>
          <p:nvPr/>
        </p:nvSpPr>
        <p:spPr>
          <a:xfrm>
            <a:off x="798830" y="1798955"/>
            <a:ext cx="213868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Data Ingestion Layer</a:t>
            </a:r>
            <a:endParaRPr lang="en-US" sz="1600" dirty="0"/>
          </a:p>
        </p:txBody>
      </p:sp>
      <p:sp>
        <p:nvSpPr>
          <p:cNvPr id="36" name="Text 33"/>
          <p:cNvSpPr/>
          <p:nvPr/>
        </p:nvSpPr>
        <p:spPr>
          <a:xfrm>
            <a:off x="907455" y="2485009"/>
            <a:ext cx="1921430" cy="2592451"/>
          </a:xfrm>
          <a:prstGeom prst="rect">
            <a:avLst/>
          </a:prstGeom>
          <a:noFill/>
          <a:ln/>
        </p:spPr>
        <p:txBody>
          <a:bodyPr wrap="square" lIns="91440" tIns="45720" rIns="91440" bIns="45720" rtlCol="0" anchor="t"/>
          <a:lstStyle/>
          <a:p>
            <a:pPr algn="ctr">
              <a:lnSpc>
                <a:spcPct val="120000"/>
              </a:lnSpc>
            </a:pPr>
            <a:r>
              <a:rPr lang="en-US" sz="1600" dirty="0">
                <a:solidFill>
                  <a:srgbClr val="000000"/>
                </a:solidFill>
                <a:latin typeface="MiSans" pitchFamily="34" charset="0"/>
                <a:ea typeface="MiSans" pitchFamily="34" charset="-122"/>
                <a:cs typeface="MiSans" pitchFamily="34" charset="-120"/>
              </a:rPr>
              <a:t>The data ingestion layer uses Kafka-style simulation for streaming data, ensuring continuous and real-time data flow into the system.</a:t>
            </a:r>
            <a:endParaRPr lang="en-US" sz="1600" dirty="0"/>
          </a:p>
        </p:txBody>
      </p:sp>
      <p:sp>
        <p:nvSpPr>
          <p:cNvPr id="37" name="Text 34"/>
          <p:cNvSpPr/>
          <p:nvPr/>
        </p:nvSpPr>
        <p:spPr>
          <a:xfrm>
            <a:off x="3602990" y="1798955"/>
            <a:ext cx="213868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Spark Processing Engine</a:t>
            </a:r>
            <a:endParaRPr lang="en-US" sz="1600" dirty="0"/>
          </a:p>
        </p:txBody>
      </p:sp>
      <p:sp>
        <p:nvSpPr>
          <p:cNvPr id="38" name="Text 35"/>
          <p:cNvSpPr/>
          <p:nvPr/>
        </p:nvSpPr>
        <p:spPr>
          <a:xfrm>
            <a:off x="3498620" y="2485009"/>
            <a:ext cx="2243050" cy="2241257"/>
          </a:xfrm>
          <a:prstGeom prst="rect">
            <a:avLst/>
          </a:prstGeom>
          <a:noFill/>
          <a:ln/>
        </p:spPr>
        <p:txBody>
          <a:bodyPr wrap="square" lIns="91440" tIns="45720" rIns="91440" bIns="45720" rtlCol="0" anchor="t"/>
          <a:lstStyle/>
          <a:p>
            <a:pPr algn="ctr">
              <a:lnSpc>
                <a:spcPct val="120000"/>
              </a:lnSpc>
            </a:pPr>
            <a:r>
              <a:rPr lang="en-US" sz="1600" dirty="0">
                <a:solidFill>
                  <a:srgbClr val="000000"/>
                </a:solidFill>
                <a:latin typeface="MiSans" pitchFamily="34" charset="0"/>
                <a:ea typeface="MiSans" pitchFamily="34" charset="-122"/>
                <a:cs typeface="MiSans" pitchFamily="34" charset="-120"/>
              </a:rPr>
              <a:t>Spark processes the incoming data, cleaning,normalizing, </a:t>
            </a:r>
            <a:endParaRPr lang="en-US" sz="1600" dirty="0"/>
          </a:p>
          <a:p>
            <a:pPr algn="ctr">
              <a:lnSpc>
                <a:spcPct val="120000"/>
              </a:lnSpc>
            </a:pPr>
            <a:r>
              <a:rPr lang="en-US" sz="1600" dirty="0">
                <a:solidFill>
                  <a:srgbClr val="000000"/>
                </a:solidFill>
                <a:latin typeface="MiSans" pitchFamily="34" charset="0"/>
                <a:ea typeface="MiSans" pitchFamily="34" charset="-122"/>
                <a:cs typeface="MiSans" pitchFamily="34" charset="-120"/>
              </a:rPr>
              <a:t>and transforming logs to prepare them for analysis.</a:t>
            </a:r>
            <a:endParaRPr lang="en-US" sz="1600" dirty="0"/>
          </a:p>
        </p:txBody>
      </p:sp>
      <p:sp>
        <p:nvSpPr>
          <p:cNvPr id="39" name="Text 36"/>
          <p:cNvSpPr/>
          <p:nvPr/>
        </p:nvSpPr>
        <p:spPr>
          <a:xfrm>
            <a:off x="6407150" y="1798955"/>
            <a:ext cx="2138680" cy="581025"/>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ML Anomaly Detection</a:t>
            </a:r>
            <a:endParaRPr lang="en-US" sz="1600" dirty="0"/>
          </a:p>
        </p:txBody>
      </p:sp>
      <p:sp>
        <p:nvSpPr>
          <p:cNvPr id="40" name="Text 37"/>
          <p:cNvSpPr/>
          <p:nvPr/>
        </p:nvSpPr>
        <p:spPr>
          <a:xfrm>
            <a:off x="6551327" y="2485009"/>
            <a:ext cx="1793041" cy="2047875"/>
          </a:xfrm>
          <a:prstGeom prst="rect">
            <a:avLst/>
          </a:prstGeom>
          <a:noFill/>
          <a:ln/>
        </p:spPr>
        <p:txBody>
          <a:bodyPr wrap="square" lIns="91440" tIns="45720" rIns="91440" bIns="45720" rtlCol="0" anchor="t"/>
          <a:lstStyle/>
          <a:p>
            <a:pPr algn="ctr">
              <a:lnSpc>
                <a:spcPct val="120000"/>
              </a:lnSpc>
            </a:pPr>
            <a:r>
              <a:rPr lang="en-US" sz="1600" dirty="0">
                <a:solidFill>
                  <a:srgbClr val="000000"/>
                </a:solidFill>
                <a:latin typeface="MiSans" pitchFamily="34" charset="0"/>
                <a:ea typeface="MiSans" pitchFamily="34" charset="-122"/>
                <a:cs typeface="MiSans" pitchFamily="34" charset="-120"/>
              </a:rPr>
              <a:t>Machine learning models detect anomalies and generate risk scores,</a:t>
            </a:r>
            <a:endParaRPr lang="en-US" sz="1600" dirty="0"/>
          </a:p>
          <a:p>
            <a:pPr algn="ctr">
              <a:lnSpc>
                <a:spcPct val="120000"/>
              </a:lnSpc>
            </a:pPr>
            <a:r>
              <a:rPr lang="en-US" sz="1600" dirty="0">
                <a:solidFill>
                  <a:srgbClr val="000000"/>
                </a:solidFill>
                <a:latin typeface="MiSans" pitchFamily="34" charset="0"/>
                <a:ea typeface="MiSans" pitchFamily="34" charset="-122"/>
                <a:cs typeface="MiSans" pitchFamily="34" charset="-120"/>
              </a:rPr>
              <a:t> providing a quantitative measure of potential threats.</a:t>
            </a:r>
            <a:endParaRPr lang="en-US" sz="1600" dirty="0"/>
          </a:p>
        </p:txBody>
      </p:sp>
      <p:sp>
        <p:nvSpPr>
          <p:cNvPr id="41" name="Text 38"/>
          <p:cNvSpPr/>
          <p:nvPr/>
        </p:nvSpPr>
        <p:spPr>
          <a:xfrm>
            <a:off x="9211310" y="1798955"/>
            <a:ext cx="2008322" cy="508000"/>
          </a:xfrm>
          <a:prstGeom prst="rect">
            <a:avLst/>
          </a:prstGeom>
          <a:noFill/>
          <a:ln/>
        </p:spPr>
        <p:txBody>
          <a:bodyPr wrap="square" lIns="91440" tIns="45720" rIns="91440" bIns="45720" rtlCol="0" anchor="t"/>
          <a:lstStyle/>
          <a:p>
            <a:pPr algn="ctr">
              <a:lnSpc>
                <a:spcPct val="100000"/>
              </a:lnSpc>
            </a:pPr>
            <a:r>
              <a:rPr lang="en-US" sz="1800" b="1" dirty="0">
                <a:solidFill>
                  <a:srgbClr val="000000"/>
                </a:solidFill>
                <a:latin typeface="MiSans" pitchFamily="34" charset="0"/>
                <a:ea typeface="MiSans" pitchFamily="34" charset="-122"/>
                <a:cs typeface="MiSans" pitchFamily="34" charset="-120"/>
              </a:rPr>
              <a:t>Threat Classifier</a:t>
            </a:r>
            <a:endParaRPr lang="en-US" sz="1600" dirty="0"/>
          </a:p>
        </p:txBody>
      </p:sp>
      <p:sp>
        <p:nvSpPr>
          <p:cNvPr id="42" name="Text 39"/>
          <p:cNvSpPr/>
          <p:nvPr/>
        </p:nvSpPr>
        <p:spPr>
          <a:xfrm>
            <a:off x="9191601" y="2306955"/>
            <a:ext cx="2028031" cy="2047875"/>
          </a:xfrm>
          <a:prstGeom prst="rect">
            <a:avLst/>
          </a:prstGeom>
          <a:noFill/>
          <a:ln/>
        </p:spPr>
        <p:txBody>
          <a:bodyPr wrap="square" lIns="91440" tIns="45720" rIns="91440" bIns="45720" rtlCol="0" anchor="t"/>
          <a:lstStyle/>
          <a:p>
            <a:pPr algn="ctr">
              <a:lnSpc>
                <a:spcPct val="120000"/>
              </a:lnSpc>
            </a:pPr>
            <a:r>
              <a:rPr lang="en-US" sz="1600" dirty="0">
                <a:solidFill>
                  <a:srgbClr val="000000"/>
                </a:solidFill>
                <a:latin typeface="MiSans" pitchFamily="34" charset="0"/>
                <a:ea typeface="MiSans" pitchFamily="34" charset="-122"/>
                <a:cs typeface="MiSans" pitchFamily="34" charset="-120"/>
              </a:rPr>
              <a:t>A threat classifier </a:t>
            </a:r>
            <a:endParaRPr lang="en-US" sz="1600" dirty="0"/>
          </a:p>
          <a:p>
            <a:pPr algn="ctr">
              <a:lnSpc>
                <a:spcPct val="120000"/>
              </a:lnSpc>
            </a:pPr>
            <a:r>
              <a:rPr lang="en-US" sz="1600" dirty="0">
                <a:solidFill>
                  <a:srgbClr val="000000"/>
                </a:solidFill>
                <a:latin typeface="MiSans" pitchFamily="34" charset="0"/>
                <a:ea typeface="MiSans" pitchFamily="34" charset="-122"/>
                <a:cs typeface="MiSans" pitchFamily="34" charset="-120"/>
              </a:rPr>
              <a:t>using TF-IDF and Logistic Regression analyzes Gmail, URL, and SMS data to identify and score potential threats.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E6E6FD"/>
      </a:accent1>
      <a:accent2>
        <a:srgbClr val="E1ADFD"/>
      </a:accent2>
      <a:accent3>
        <a:srgbClr val="94E7FC"/>
      </a:accent3>
      <a:accent4>
        <a:srgbClr val="3462F9"/>
      </a:accent4>
      <a:accent5>
        <a:srgbClr val="B0D9FC"/>
      </a:accent5>
      <a:accent6>
        <a:srgbClr val="C1D1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1026</Words>
  <Application>Microsoft Office PowerPoint</Application>
  <PresentationFormat>Widescreen</PresentationFormat>
  <Paragraphs>175</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Wingdings</vt:lpstr>
      <vt:lpstr>阿里妈妈刀隶体</vt: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Cybersecurity &amp; Threat Intelligence System</dc:title>
  <dc:subject>AI-Powered Cybersecurity &amp; Threat Intelligence System</dc:subject>
  <dc:creator>Kimi</dc:creator>
  <cp:lastModifiedBy>Mittal Chauhan</cp:lastModifiedBy>
  <cp:revision>17</cp:revision>
  <dcterms:created xsi:type="dcterms:W3CDTF">2025-11-25T16:33:11Z</dcterms:created>
  <dcterms:modified xsi:type="dcterms:W3CDTF">2025-12-23T15:18:56Z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Cybersecurity &amp; Threat Intelligence System","ContentProducer":"001191110108MACG2KBH8F10000","ProduceID":"d4ise0muvalq5hauv0f0","ReservedCode1":"","ContentPropagator":"001191110108MACG2KBH8F20000","PropagateID":"d4ise0muvalq5hauv0f0","ReservedCode2":""}</vt:lpwstr>
  </property>
</Properties>
</file>